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44"/>
  </p:notesMasterIdLst>
  <p:sldIdLst>
    <p:sldId id="336" r:id="rId2"/>
    <p:sldId id="436" r:id="rId3"/>
    <p:sldId id="479" r:id="rId4"/>
    <p:sldId id="426" r:id="rId5"/>
    <p:sldId id="427" r:id="rId6"/>
    <p:sldId id="443" r:id="rId7"/>
    <p:sldId id="432" r:id="rId8"/>
    <p:sldId id="446" r:id="rId9"/>
    <p:sldId id="447" r:id="rId10"/>
    <p:sldId id="448" r:id="rId11"/>
    <p:sldId id="449" r:id="rId12"/>
    <p:sldId id="450" r:id="rId13"/>
    <p:sldId id="451" r:id="rId14"/>
    <p:sldId id="452" r:id="rId15"/>
    <p:sldId id="453" r:id="rId16"/>
    <p:sldId id="454" r:id="rId17"/>
    <p:sldId id="455" r:id="rId18"/>
    <p:sldId id="456" r:id="rId19"/>
    <p:sldId id="457" r:id="rId20"/>
    <p:sldId id="431" r:id="rId21"/>
    <p:sldId id="444" r:id="rId22"/>
    <p:sldId id="458" r:id="rId23"/>
    <p:sldId id="459" r:id="rId24"/>
    <p:sldId id="460" r:id="rId25"/>
    <p:sldId id="461" r:id="rId26"/>
    <p:sldId id="462" r:id="rId27"/>
    <p:sldId id="463" r:id="rId28"/>
    <p:sldId id="464" r:id="rId29"/>
    <p:sldId id="481" r:id="rId30"/>
    <p:sldId id="480" r:id="rId31"/>
    <p:sldId id="434" r:id="rId32"/>
    <p:sldId id="445" r:id="rId33"/>
    <p:sldId id="470" r:id="rId34"/>
    <p:sldId id="471" r:id="rId35"/>
    <p:sldId id="472" r:id="rId36"/>
    <p:sldId id="475" r:id="rId37"/>
    <p:sldId id="476" r:id="rId38"/>
    <p:sldId id="477" r:id="rId39"/>
    <p:sldId id="473" r:id="rId40"/>
    <p:sldId id="474" r:id="rId41"/>
    <p:sldId id="467" r:id="rId42"/>
    <p:sldId id="468" r:id="rId43"/>
  </p:sldIdLst>
  <p:sldSz cx="12192000" cy="6858000"/>
  <p:notesSz cx="6858000" cy="9144000"/>
  <p:embeddedFontLst>
    <p:embeddedFont>
      <p:font typeface="넥슨Lv1고딕" panose="020B0600000101010101" charset="-127"/>
      <p:regular r:id="rId45"/>
    </p:embeddedFont>
    <p:embeddedFont>
      <p:font typeface="넥슨Lv1고딕 Bold" panose="020B0600000101010101" charset="-127"/>
      <p:bold r:id="rId46"/>
    </p:embeddedFont>
    <p:embeddedFont>
      <p:font typeface="넥슨Lv1고딕 Light" panose="020B0600000101010101" charset="-127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971"/>
    <a:srgbClr val="000000"/>
    <a:srgbClr val="C00000"/>
    <a:srgbClr val="FF0000"/>
    <a:srgbClr val="F2F2F2"/>
    <a:srgbClr val="4472C4"/>
    <a:srgbClr val="002060"/>
    <a:srgbClr val="F1BEA7"/>
    <a:srgbClr val="E27774"/>
    <a:srgbClr val="A09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396" y="108"/>
      </p:cViewPr>
      <p:guideLst/>
    </p:cSldViewPr>
  </p:slideViewPr>
  <p:outlineViewPr>
    <p:cViewPr>
      <p:scale>
        <a:sx n="33" d="100"/>
        <a:sy n="33" d="100"/>
      </p:scale>
      <p:origin x="0" y="-6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F56F1-1FA2-43DB-BE5A-2418825F0886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1DD67-A659-4AF1-95DD-4632C03B5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00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1DD67-A659-4AF1-95DD-4632C03B571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209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1DD67-A659-4AF1-95DD-4632C03B571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188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1DD67-A659-4AF1-95DD-4632C03B571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352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2022-11-10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31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7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8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69.png"/><Relationship Id="rId10" Type="http://schemas.openxmlformats.org/officeDocument/2006/relationships/image" Target="../media/image76.png"/><Relationship Id="rId4" Type="http://schemas.openxmlformats.org/officeDocument/2006/relationships/image" Target="../media/image63.png"/><Relationship Id="rId9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31.png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0EB2EE40-9B67-4919-819C-DC62116DB7E4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754716" y="1973587"/>
            <a:ext cx="6591869" cy="10545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ko-KR" altLang="en-US" sz="7200" b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구매관리 시스템</a:t>
            </a:r>
            <a:endParaRPr lang="ko-KR" altLang="en-US" sz="7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1754716" y="4319929"/>
            <a:ext cx="3180679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엄진영 </a:t>
            </a:r>
            <a:r>
              <a:rPr lang="en-US" altLang="ko-KR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/ </a:t>
            </a:r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이윤진 </a:t>
            </a:r>
            <a:r>
              <a:rPr lang="en-US" altLang="ko-KR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/ </a:t>
            </a:r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정정민 </a:t>
            </a:r>
            <a:r>
              <a:rPr lang="en-US" altLang="ko-KR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/ </a:t>
            </a:r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정지훈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3B98AEB-735B-45DA-B3C3-978A61E4DCB3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34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수정기능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(product/modify.html)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783579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1-1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수정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삭제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0B4E49-D2E8-450B-B472-CB416813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31622"/>
            <a:ext cx="8182651" cy="3911144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618417"/>
            <a:ext cx="29908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품목의 상세정보 내용을 수정할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수정불가항목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 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품목정보 등록일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마지막 수정일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텍스트수정가능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품목설명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3.  select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box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수정가능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수정전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값이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보여짐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select box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다른 값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선택시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반영됨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.) 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4.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첨부파일 수정가능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수정전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값이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보여짐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새로운 첨부파일 선택 시 미리보기 기능을 통해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이미미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확인 및 수정 가능함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5.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삭제기능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alert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통해 확인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선택시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해당 품목정보 삭제됨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B31A0E-3699-490E-8C1F-8A2D22DC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11" y="913567"/>
            <a:ext cx="5705475" cy="4665142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6518C2-FE6B-4603-9253-F24E18DF2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111" y="5578709"/>
            <a:ext cx="5705474" cy="128095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D092FB7-7B0A-4F97-8559-1A0D4438D028}"/>
              </a:ext>
            </a:extLst>
          </p:cNvPr>
          <p:cNvCxnSpPr>
            <a:cxnSpLocks/>
            <a:stCxn id="13" idx="1"/>
            <a:endCxn id="9" idx="2"/>
          </p:cNvCxnSpPr>
          <p:nvPr/>
        </p:nvCxnSpPr>
        <p:spPr>
          <a:xfrm rot="10800000">
            <a:off x="2936138" y="6423723"/>
            <a:ext cx="330937" cy="180942"/>
          </a:xfrm>
          <a:prstGeom prst="bentConnector2">
            <a:avLst/>
          </a:prstGeom>
          <a:ln w="38100">
            <a:solidFill>
              <a:srgbClr val="334971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3267074" y="6475155"/>
            <a:ext cx="381001" cy="259020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1AE561-B840-43C5-B68F-D709CDECC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09" y="5229352"/>
            <a:ext cx="5430655" cy="1194371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8EB5F827-83A2-443B-8903-A4929848862D}"/>
              </a:ext>
            </a:extLst>
          </p:cNvPr>
          <p:cNvSpPr/>
          <p:nvPr/>
        </p:nvSpPr>
        <p:spPr>
          <a:xfrm>
            <a:off x="9125253" y="25580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32551D-26C6-41D5-B702-C4EAF24106DA}"/>
              </a:ext>
            </a:extLst>
          </p:cNvPr>
          <p:cNvSpPr/>
          <p:nvPr/>
        </p:nvSpPr>
        <p:spPr>
          <a:xfrm>
            <a:off x="9125253" y="310570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A75624E-941D-448E-96C9-9727F10AED8E}"/>
              </a:ext>
            </a:extLst>
          </p:cNvPr>
          <p:cNvSpPr/>
          <p:nvPr/>
        </p:nvSpPr>
        <p:spPr>
          <a:xfrm>
            <a:off x="9125253" y="365094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DFB5838-E8AE-41C8-91FD-8E1FAB34C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08" y="741084"/>
            <a:ext cx="5430654" cy="446755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E0B0AA3-6AF2-4E88-8179-3869B7DA6CA3}"/>
              </a:ext>
            </a:extLst>
          </p:cNvPr>
          <p:cNvSpPr/>
          <p:nvPr/>
        </p:nvSpPr>
        <p:spPr>
          <a:xfrm>
            <a:off x="238697" y="14043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ED2949E-F3BA-4680-93F4-BFAEFD085716}"/>
              </a:ext>
            </a:extLst>
          </p:cNvPr>
          <p:cNvSpPr/>
          <p:nvPr/>
        </p:nvSpPr>
        <p:spPr>
          <a:xfrm>
            <a:off x="236106" y="185092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4E3AD1B-ECD4-461D-93E4-B8B93453232B}"/>
              </a:ext>
            </a:extLst>
          </p:cNvPr>
          <p:cNvSpPr/>
          <p:nvPr/>
        </p:nvSpPr>
        <p:spPr>
          <a:xfrm>
            <a:off x="236106" y="244811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AA9CAAB-AA31-4055-95D3-7907D298851F}"/>
              </a:ext>
            </a:extLst>
          </p:cNvPr>
          <p:cNvSpPr/>
          <p:nvPr/>
        </p:nvSpPr>
        <p:spPr>
          <a:xfrm>
            <a:off x="236106" y="497183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3A502-66A4-46A6-9AC4-D12DF5139167}"/>
              </a:ext>
            </a:extLst>
          </p:cNvPr>
          <p:cNvSpPr txBox="1"/>
          <p:nvPr/>
        </p:nvSpPr>
        <p:spPr>
          <a:xfrm>
            <a:off x="9061960" y="997356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삭제기능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(html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파일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x)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ADDD222-F8BE-4CAD-963D-F30532ABF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4274" y="5634640"/>
            <a:ext cx="3578979" cy="1072117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413DD7-77D0-42AF-AD64-869E0AA5600A}"/>
              </a:ext>
            </a:extLst>
          </p:cNvPr>
          <p:cNvSpPr/>
          <p:nvPr/>
        </p:nvSpPr>
        <p:spPr>
          <a:xfrm>
            <a:off x="1057275" y="6086475"/>
            <a:ext cx="323850" cy="2190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9066296-0D26-4564-81CA-EAB9BC8DCC24}"/>
              </a:ext>
            </a:extLst>
          </p:cNvPr>
          <p:cNvSpPr/>
          <p:nvPr/>
        </p:nvSpPr>
        <p:spPr>
          <a:xfrm>
            <a:off x="9125253" y="456954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9A7A217-5E21-4758-A0E4-CE351CB5D9D2}"/>
              </a:ext>
            </a:extLst>
          </p:cNvPr>
          <p:cNvSpPr/>
          <p:nvPr/>
        </p:nvSpPr>
        <p:spPr>
          <a:xfrm>
            <a:off x="971007" y="597013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5249822-ECB0-45B1-9FE9-BE03BE793F94}"/>
              </a:ext>
            </a:extLst>
          </p:cNvPr>
          <p:cNvSpPr/>
          <p:nvPr/>
        </p:nvSpPr>
        <p:spPr>
          <a:xfrm>
            <a:off x="9125253" y="529689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EDB6C25-0CD2-4E1D-B167-6F01204D4ABA}"/>
              </a:ext>
            </a:extLst>
          </p:cNvPr>
          <p:cNvCxnSpPr>
            <a:stCxn id="34" idx="3"/>
          </p:cNvCxnSpPr>
          <p:nvPr/>
        </p:nvCxnSpPr>
        <p:spPr>
          <a:xfrm flipV="1">
            <a:off x="1381125" y="6196012"/>
            <a:ext cx="3713354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28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CBD3D719-8E12-48B5-B93B-3EC3F7F8A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70028"/>
            <a:ext cx="8182650" cy="3884839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검색기능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(contract/list.html)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 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4678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1-2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계약관리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계약상태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일반검색을 통해 등록된 계약을 검색할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계약상태에 따른 검색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 항목선택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  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키워드 입력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307" y="242548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8307" y="2776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10797391" y="2776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6E0F6A-81E2-4FA9-A452-BF7EA72A1996}"/>
              </a:ext>
            </a:extLst>
          </p:cNvPr>
          <p:cNvSpPr/>
          <p:nvPr/>
        </p:nvSpPr>
        <p:spPr>
          <a:xfrm>
            <a:off x="857949" y="301339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857949" y="321915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2146194" y="322284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84C8FDE-A90E-43A7-B4C9-DEA87DC2B31F}"/>
              </a:ext>
            </a:extLst>
          </p:cNvPr>
          <p:cNvGrpSpPr/>
          <p:nvPr/>
        </p:nvGrpSpPr>
        <p:grpSpPr>
          <a:xfrm>
            <a:off x="478060" y="1507124"/>
            <a:ext cx="1085328" cy="1990284"/>
            <a:chOff x="478060" y="1507124"/>
            <a:chExt cx="1085328" cy="1990284"/>
          </a:xfrm>
        </p:grpSpPr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6737842E-E12A-4162-8597-6412A4330A3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689" y="1929495"/>
              <a:ext cx="1865172" cy="1020429"/>
            </a:xfrm>
            <a:prstGeom prst="bentConnector4">
              <a:avLst>
                <a:gd name="adj1" fmla="val -10242"/>
                <a:gd name="adj2" fmla="val 122402"/>
              </a:avLst>
            </a:prstGeom>
            <a:ln w="38100">
              <a:solidFill>
                <a:srgbClr val="3349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순서도: 연결자 84">
              <a:extLst>
                <a:ext uri="{FF2B5EF4-FFF2-40B4-BE49-F238E27FC236}">
                  <a16:creationId xmlns:a16="http://schemas.microsoft.com/office/drawing/2014/main" id="{EBFE5048-E25B-4D08-B8A7-E30DEA388766}"/>
                </a:ext>
              </a:extLst>
            </p:cNvPr>
            <p:cNvSpPr/>
            <p:nvPr/>
          </p:nvSpPr>
          <p:spPr>
            <a:xfrm>
              <a:off x="1427462" y="3361482"/>
              <a:ext cx="135926" cy="135926"/>
            </a:xfrm>
            <a:prstGeom prst="flowChartConnector">
              <a:avLst/>
            </a:prstGeom>
            <a:solidFill>
              <a:srgbClr val="334971"/>
            </a:solidFill>
            <a:ln>
              <a:solidFill>
                <a:srgbClr val="334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AF3F4EE-998D-412E-9941-27C329F2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492" y="1167486"/>
            <a:ext cx="1530462" cy="642794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C69BEF-267F-4640-97DB-01F7E2813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60" y="1163201"/>
            <a:ext cx="1530463" cy="890229"/>
          </a:xfrm>
          <a:prstGeom prst="rect">
            <a:avLst/>
          </a:prstGeom>
          <a:ln>
            <a:solidFill>
              <a:srgbClr val="334971"/>
            </a:solidFill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1EA75D8-8F42-4F84-98E3-3711B6CE37BC}"/>
              </a:ext>
            </a:extLst>
          </p:cNvPr>
          <p:cNvGrpSpPr/>
          <p:nvPr/>
        </p:nvGrpSpPr>
        <p:grpSpPr>
          <a:xfrm>
            <a:off x="1427462" y="1810280"/>
            <a:ext cx="1825261" cy="1257486"/>
            <a:chOff x="1427462" y="1810280"/>
            <a:chExt cx="1825261" cy="1257486"/>
          </a:xfrm>
        </p:grpSpPr>
        <p:sp>
          <p:nvSpPr>
            <p:cNvPr id="83" name="순서도: 연결자 82">
              <a:extLst>
                <a:ext uri="{FF2B5EF4-FFF2-40B4-BE49-F238E27FC236}">
                  <a16:creationId xmlns:a16="http://schemas.microsoft.com/office/drawing/2014/main" id="{DD15B984-B74F-4D1F-983A-820D4D4344F6}"/>
                </a:ext>
              </a:extLst>
            </p:cNvPr>
            <p:cNvSpPr/>
            <p:nvPr/>
          </p:nvSpPr>
          <p:spPr>
            <a:xfrm>
              <a:off x="1427462" y="2931840"/>
              <a:ext cx="135926" cy="135926"/>
            </a:xfrm>
            <a:prstGeom prst="flowChartConnector">
              <a:avLst/>
            </a:prstGeom>
            <a:solidFill>
              <a:srgbClr val="334971"/>
            </a:solidFill>
            <a:ln>
              <a:solidFill>
                <a:srgbClr val="334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22FAA894-A5C6-42DB-8267-0F634D010D81}"/>
                </a:ext>
              </a:extLst>
            </p:cNvPr>
            <p:cNvCxnSpPr>
              <a:stCxn id="83" idx="0"/>
              <a:endCxn id="10" idx="2"/>
            </p:cNvCxnSpPr>
            <p:nvPr/>
          </p:nvCxnSpPr>
          <p:spPr>
            <a:xfrm rot="5400000" flipH="1" flipV="1">
              <a:off x="1813294" y="1492411"/>
              <a:ext cx="1121560" cy="1757298"/>
            </a:xfrm>
            <a:prstGeom prst="bentConnector3">
              <a:avLst>
                <a:gd name="adj1" fmla="val 60191"/>
              </a:avLst>
            </a:prstGeom>
            <a:ln w="38100">
              <a:solidFill>
                <a:srgbClr val="3349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C5E7FC6-FA9F-430E-84D7-8ED123E66981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736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397C0AB5-BA2A-4903-9F0D-C2B8DC1C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70028"/>
            <a:ext cx="8182650" cy="3884839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등록기능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(contract/register.html)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98912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1-2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계약등록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완료된 거래 계약에 대해 계약서 세부 항목별 내용을 작성할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(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자재관리의 거래명세서 발행과 연계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날짜선택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사용자 텍스트입력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양도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양수조건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공급단가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선택시 계약코드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 자동입력됨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사업자 등록번호 선택시 납품업체의 나머지 정보들 자동입력됨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9717" y="260974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9717" y="297124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9119717" y="351069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086725" y="6048375"/>
            <a:ext cx="419100" cy="200025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1AC642E-E5E8-4D1D-9EFD-05320C813306}"/>
              </a:ext>
            </a:extLst>
          </p:cNvPr>
          <p:cNvSpPr/>
          <p:nvPr/>
        </p:nvSpPr>
        <p:spPr>
          <a:xfrm>
            <a:off x="9119717" y="405015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6914958-363B-471F-AE0D-C4B1C39D386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92880" y="4278770"/>
            <a:ext cx="907874" cy="692885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0BCC3975-95DF-4535-BD98-1EF1D15AE4E0}"/>
              </a:ext>
            </a:extLst>
          </p:cNvPr>
          <p:cNvSpPr/>
          <p:nvPr/>
        </p:nvSpPr>
        <p:spPr>
          <a:xfrm>
            <a:off x="2933698" y="5031524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141224-5D8E-4154-BFAF-C8C359BB0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3" y="793982"/>
            <a:ext cx="3814316" cy="1771256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200CBE-100D-4590-832B-BAD089B3C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4" y="2494750"/>
            <a:ext cx="3814316" cy="2013488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B2EE96-491E-4A5D-A7BD-32E465BE6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3" y="4500022"/>
            <a:ext cx="3814317" cy="246275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E96E721-B0AF-4484-B187-9653E8C63188}"/>
              </a:ext>
            </a:extLst>
          </p:cNvPr>
          <p:cNvSpPr/>
          <p:nvPr/>
        </p:nvSpPr>
        <p:spPr>
          <a:xfrm>
            <a:off x="33782" y="174150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33782" y="207197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33782" y="291790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02479BA-C6B9-4528-BD4E-CDB3DE14CB77}"/>
              </a:ext>
            </a:extLst>
          </p:cNvPr>
          <p:cNvSpPr/>
          <p:nvPr/>
        </p:nvSpPr>
        <p:spPr>
          <a:xfrm>
            <a:off x="33782" y="491885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51D8AEB-E043-4221-8246-F02759805595}"/>
              </a:ext>
            </a:extLst>
          </p:cNvPr>
          <p:cNvCxnSpPr>
            <a:cxnSpLocks/>
          </p:cNvCxnSpPr>
          <p:nvPr/>
        </p:nvCxnSpPr>
        <p:spPr>
          <a:xfrm flipH="1" flipV="1">
            <a:off x="3848099" y="6186488"/>
            <a:ext cx="4238626" cy="1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E1B5C86F-86D6-4EA3-A0BF-3F91D993A19C}"/>
              </a:ext>
            </a:extLst>
          </p:cNvPr>
          <p:cNvSpPr/>
          <p:nvPr/>
        </p:nvSpPr>
        <p:spPr>
          <a:xfrm>
            <a:off x="3126132" y="2945566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B6D5C0-EF20-4251-83D9-684D2C7E04C4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3262058" y="1826357"/>
            <a:ext cx="1695193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AD8BA87E-0011-4613-8506-A93970A3AAB6}"/>
              </a:ext>
            </a:extLst>
          </p:cNvPr>
          <p:cNvSpPr/>
          <p:nvPr/>
        </p:nvSpPr>
        <p:spPr>
          <a:xfrm rot="10800000">
            <a:off x="3126132" y="1758394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64AA631-80EB-4D54-8EF0-F2DA889B1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251" y="793983"/>
            <a:ext cx="996494" cy="1277990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6623BBA-576D-4C20-8A6F-28F0949D2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7251" y="2267676"/>
            <a:ext cx="3219251" cy="1771256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B3E85EC-BE9E-4D75-90AF-56DE71D6448D}"/>
              </a:ext>
            </a:extLst>
          </p:cNvPr>
          <p:cNvCxnSpPr>
            <a:cxnSpLocks/>
            <a:stCxn id="49" idx="6"/>
          </p:cNvCxnSpPr>
          <p:nvPr/>
        </p:nvCxnSpPr>
        <p:spPr>
          <a:xfrm>
            <a:off x="3262058" y="3013529"/>
            <a:ext cx="1695193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571E6E88-1335-420B-9A77-A7BE105792A5}"/>
              </a:ext>
            </a:extLst>
          </p:cNvPr>
          <p:cNvSpPr/>
          <p:nvPr/>
        </p:nvSpPr>
        <p:spPr>
          <a:xfrm>
            <a:off x="4957065" y="323447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83B195A-7B19-485E-B64D-A239FDCD6B42}"/>
              </a:ext>
            </a:extLst>
          </p:cNvPr>
          <p:cNvSpPr/>
          <p:nvPr/>
        </p:nvSpPr>
        <p:spPr>
          <a:xfrm>
            <a:off x="9316424" y="351069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ED088A1E-5D73-4509-A426-C65B6A660DB7}"/>
              </a:ext>
            </a:extLst>
          </p:cNvPr>
          <p:cNvSpPr/>
          <p:nvPr/>
        </p:nvSpPr>
        <p:spPr>
          <a:xfrm>
            <a:off x="3121934" y="4945828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714DE3C-7283-4211-BC64-CB9AF402BD3F}"/>
              </a:ext>
            </a:extLst>
          </p:cNvPr>
          <p:cNvCxnSpPr>
            <a:cxnSpLocks/>
            <a:stCxn id="54" idx="6"/>
          </p:cNvCxnSpPr>
          <p:nvPr/>
        </p:nvCxnSpPr>
        <p:spPr>
          <a:xfrm>
            <a:off x="3257860" y="5013791"/>
            <a:ext cx="1699391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9DFBEC78-6B10-45AA-9017-E36FDE53C6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7251" y="4238534"/>
            <a:ext cx="3219251" cy="1770053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2BDE86B1-75BC-4A27-8C33-45BBB725B688}"/>
              </a:ext>
            </a:extLst>
          </p:cNvPr>
          <p:cNvSpPr/>
          <p:nvPr/>
        </p:nvSpPr>
        <p:spPr>
          <a:xfrm>
            <a:off x="4957065" y="511777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6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356131E-5A2C-4391-8B77-0C5E2896FFED}"/>
              </a:ext>
            </a:extLst>
          </p:cNvPr>
          <p:cNvSpPr/>
          <p:nvPr/>
        </p:nvSpPr>
        <p:spPr>
          <a:xfrm>
            <a:off x="9315286" y="405015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6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5FB2D7A-1218-4700-B3A3-8ECCB76A7E1D}"/>
              </a:ext>
            </a:extLst>
          </p:cNvPr>
          <p:cNvCxnSpPr>
            <a:cxnSpLocks/>
            <a:stCxn id="52" idx="2"/>
          </p:cNvCxnSpPr>
          <p:nvPr/>
        </p:nvCxnSpPr>
        <p:spPr>
          <a:xfrm rot="10800000" flipV="1">
            <a:off x="3464835" y="3330094"/>
            <a:ext cx="1492230" cy="1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4B430015-3977-41DA-8823-CECD32284178}"/>
              </a:ext>
            </a:extLst>
          </p:cNvPr>
          <p:cNvCxnSpPr>
            <a:cxnSpLocks/>
            <a:stCxn id="52" idx="2"/>
          </p:cNvCxnSpPr>
          <p:nvPr/>
        </p:nvCxnSpPr>
        <p:spPr>
          <a:xfrm rot="10800000" flipV="1">
            <a:off x="3464835" y="3330094"/>
            <a:ext cx="1492231" cy="301311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48B37D2B-8A18-4373-AD43-F43133517D83}"/>
              </a:ext>
            </a:extLst>
          </p:cNvPr>
          <p:cNvCxnSpPr>
            <a:cxnSpLocks/>
            <a:stCxn id="52" idx="2"/>
          </p:cNvCxnSpPr>
          <p:nvPr/>
        </p:nvCxnSpPr>
        <p:spPr>
          <a:xfrm rot="10800000" flipV="1">
            <a:off x="3464835" y="3330095"/>
            <a:ext cx="1492230" cy="613254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4849496A-A034-4693-9864-53766B7F7FC8}"/>
              </a:ext>
            </a:extLst>
          </p:cNvPr>
          <p:cNvCxnSpPr>
            <a:cxnSpLocks/>
            <a:stCxn id="56" idx="2"/>
          </p:cNvCxnSpPr>
          <p:nvPr/>
        </p:nvCxnSpPr>
        <p:spPr>
          <a:xfrm rot="10800000" flipV="1">
            <a:off x="3460583" y="5213394"/>
            <a:ext cx="1496483" cy="120828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03493D59-4DE6-4FFF-BA98-0DA509A23D36}"/>
              </a:ext>
            </a:extLst>
          </p:cNvPr>
          <p:cNvCxnSpPr>
            <a:cxnSpLocks/>
            <a:stCxn id="56" idx="2"/>
          </p:cNvCxnSpPr>
          <p:nvPr/>
        </p:nvCxnSpPr>
        <p:spPr>
          <a:xfrm rot="10800000" flipV="1">
            <a:off x="3455059" y="5213394"/>
            <a:ext cx="1502007" cy="449576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EF1036D6-11E8-42AE-AB98-60628508A7C7}"/>
              </a:ext>
            </a:extLst>
          </p:cNvPr>
          <p:cNvCxnSpPr>
            <a:cxnSpLocks/>
            <a:stCxn id="56" idx="2"/>
          </p:cNvCxnSpPr>
          <p:nvPr/>
        </p:nvCxnSpPr>
        <p:spPr>
          <a:xfrm rot="10800000" flipV="1">
            <a:off x="3460211" y="5213394"/>
            <a:ext cx="1496855" cy="739290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DF627344-DA86-41DD-AD2B-F76FC4623FA7}"/>
              </a:ext>
            </a:extLst>
          </p:cNvPr>
          <p:cNvCxnSpPr>
            <a:cxnSpLocks/>
            <a:stCxn id="56" idx="2"/>
          </p:cNvCxnSpPr>
          <p:nvPr/>
        </p:nvCxnSpPr>
        <p:spPr>
          <a:xfrm rot="10800000" flipV="1">
            <a:off x="3454873" y="5213394"/>
            <a:ext cx="1502192" cy="1068038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6470DE79-4AFC-4C14-80F6-F8FA79671B7A}"/>
              </a:ext>
            </a:extLst>
          </p:cNvPr>
          <p:cNvCxnSpPr>
            <a:cxnSpLocks/>
            <a:stCxn id="56" idx="2"/>
          </p:cNvCxnSpPr>
          <p:nvPr/>
        </p:nvCxnSpPr>
        <p:spPr>
          <a:xfrm rot="10800000" flipV="1">
            <a:off x="3454873" y="5213394"/>
            <a:ext cx="1502193" cy="1369398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038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89DC8FA-2A95-45D7-A740-5BC1554B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70028"/>
            <a:ext cx="8182650" cy="3884839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상세보기기능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(contract/read.html)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25068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1-2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계약정보 상세보기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계약의 상세정보를 확인할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상세정보에 대해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26522" y="4141530"/>
            <a:ext cx="1183253" cy="173295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D092FB7-7B0A-4F97-8559-1A0D4438D028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2047704" y="942067"/>
            <a:ext cx="2569908" cy="3829018"/>
          </a:xfrm>
          <a:prstGeom prst="bentConnector2">
            <a:avLst/>
          </a:prstGeom>
          <a:ln w="38100">
            <a:solidFill>
              <a:srgbClr val="334971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4E8A0AD-B17E-4AC6-BF4D-7F492F618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68" y="884993"/>
            <a:ext cx="3456038" cy="1873904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7D4EC1-342B-4662-80A8-88B389A1C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165" y="2751805"/>
            <a:ext cx="3456041" cy="1785484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964D50-71FF-4E8E-AEAE-3E9728611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165" y="4537289"/>
            <a:ext cx="3456039" cy="2208253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606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928DAFCE-FFCE-432A-B623-0F4601D1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70028"/>
            <a:ext cx="8182650" cy="3884839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3C29AA2-2E31-4F90-9C9B-A20F151BA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68" y="884993"/>
            <a:ext cx="3456038" cy="187390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005EDEC-4DF7-482E-A2F3-E0FBF48C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165" y="2751805"/>
            <a:ext cx="3456041" cy="178548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5747045-0EFA-4823-AD61-8AB7043FA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165" y="4537289"/>
            <a:ext cx="3456039" cy="2208253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수정기능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(contract/modify.html)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783285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1-2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수정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삭제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618417"/>
            <a:ext cx="2990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계약의 상세정보 내용을 수정할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계약서의 경우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계약상태만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수정가능함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5.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삭제기능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alert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통해 확인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선택시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해당 품목정보 삭제됨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D092FB7-7B0A-4F97-8559-1A0D4438D028}"/>
              </a:ext>
            </a:extLst>
          </p:cNvPr>
          <p:cNvCxnSpPr>
            <a:cxnSpLocks/>
            <a:stCxn id="13" idx="1"/>
            <a:endCxn id="7" idx="2"/>
          </p:cNvCxnSpPr>
          <p:nvPr/>
        </p:nvCxnSpPr>
        <p:spPr>
          <a:xfrm rot="10800000">
            <a:off x="2603330" y="4367276"/>
            <a:ext cx="2749720" cy="2219260"/>
          </a:xfrm>
          <a:prstGeom prst="bentConnector2">
            <a:avLst/>
          </a:prstGeom>
          <a:ln w="38100">
            <a:solidFill>
              <a:srgbClr val="334971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5353050" y="6486522"/>
            <a:ext cx="275114" cy="200028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EB5F827-83A2-443B-8903-A4929848862D}"/>
              </a:ext>
            </a:extLst>
          </p:cNvPr>
          <p:cNvSpPr/>
          <p:nvPr/>
        </p:nvSpPr>
        <p:spPr>
          <a:xfrm>
            <a:off x="9125253" y="25580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32551D-26C6-41D5-B702-C4EAF24106DA}"/>
              </a:ext>
            </a:extLst>
          </p:cNvPr>
          <p:cNvSpPr/>
          <p:nvPr/>
        </p:nvSpPr>
        <p:spPr>
          <a:xfrm>
            <a:off x="9122775" y="292359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3A502-66A4-46A6-9AC4-D12DF5139167}"/>
              </a:ext>
            </a:extLst>
          </p:cNvPr>
          <p:cNvSpPr txBox="1"/>
          <p:nvPr/>
        </p:nvSpPr>
        <p:spPr>
          <a:xfrm>
            <a:off x="9061960" y="997356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삭제기능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(html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파일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x)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1FC0C-B3EC-41FA-A0A4-57EF8DFA2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59" y="898327"/>
            <a:ext cx="4762742" cy="3468949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E0B0AA3-6AF2-4E88-8179-3869B7DA6CA3}"/>
              </a:ext>
            </a:extLst>
          </p:cNvPr>
          <p:cNvSpPr/>
          <p:nvPr/>
        </p:nvSpPr>
        <p:spPr>
          <a:xfrm>
            <a:off x="236106" y="161162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B759DC-92F4-4DEA-A336-7CF7B69A0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0989" y="2000406"/>
            <a:ext cx="4396324" cy="58358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413DD7-77D0-42AF-AD64-869E0AA5600A}"/>
              </a:ext>
            </a:extLst>
          </p:cNvPr>
          <p:cNvSpPr/>
          <p:nvPr/>
        </p:nvSpPr>
        <p:spPr>
          <a:xfrm>
            <a:off x="969442" y="1881345"/>
            <a:ext cx="323850" cy="2190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3B65351-24EB-459D-9BB0-36169726759F}"/>
              </a:ext>
            </a:extLst>
          </p:cNvPr>
          <p:cNvCxnSpPr>
            <a:cxnSpLocks/>
            <a:stCxn id="34" idx="2"/>
            <a:endCxn id="32" idx="1"/>
          </p:cNvCxnSpPr>
          <p:nvPr/>
        </p:nvCxnSpPr>
        <p:spPr>
          <a:xfrm rot="16200000" flipH="1">
            <a:off x="2029669" y="1202118"/>
            <a:ext cx="1303018" cy="3099622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ADDD222-F8BE-4CAD-963D-F30532ABF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0989" y="2831399"/>
            <a:ext cx="3819201" cy="1144078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9E0E4160-57E7-4AB2-A89A-14E110581F14}"/>
              </a:ext>
            </a:extLst>
          </p:cNvPr>
          <p:cNvSpPr/>
          <p:nvPr/>
        </p:nvSpPr>
        <p:spPr>
          <a:xfrm>
            <a:off x="3008677" y="164341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6E0F6FC-7FB5-455D-8A66-8DAAE73790D6}"/>
              </a:ext>
            </a:extLst>
          </p:cNvPr>
          <p:cNvCxnSpPr>
            <a:cxnSpLocks/>
            <a:stCxn id="41" idx="4"/>
            <a:endCxn id="10" idx="1"/>
          </p:cNvCxnSpPr>
          <p:nvPr/>
        </p:nvCxnSpPr>
        <p:spPr>
          <a:xfrm rot="16200000" flipH="1">
            <a:off x="3397386" y="1458594"/>
            <a:ext cx="512856" cy="1154349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FED2949E-F3BA-4680-93F4-BFAEFD085716}"/>
              </a:ext>
            </a:extLst>
          </p:cNvPr>
          <p:cNvSpPr/>
          <p:nvPr/>
        </p:nvSpPr>
        <p:spPr>
          <a:xfrm>
            <a:off x="1229093" y="190917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865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A1704302-FFC7-42D7-B209-ACFFF8AE7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9"/>
            <a:ext cx="8207936" cy="2473820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검색기능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(transferPlan/list.html)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 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05431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1-3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조달계획관리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등록된 조달계획을 검색할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 항목선택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키워드 입력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10804232" y="220448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6E0F6A-81E2-4FA9-A452-BF7EA72A1996}"/>
              </a:ext>
            </a:extLst>
          </p:cNvPr>
          <p:cNvSpPr/>
          <p:nvPr/>
        </p:nvSpPr>
        <p:spPr>
          <a:xfrm>
            <a:off x="857949" y="301329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2151915" y="301329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85" name="순서도: 연결자 84">
            <a:extLst>
              <a:ext uri="{FF2B5EF4-FFF2-40B4-BE49-F238E27FC236}">
                <a16:creationId xmlns:a16="http://schemas.microsoft.com/office/drawing/2014/main" id="{EBFE5048-E25B-4D08-B8A7-E30DEA388766}"/>
              </a:ext>
            </a:extLst>
          </p:cNvPr>
          <p:cNvSpPr/>
          <p:nvPr/>
        </p:nvSpPr>
        <p:spPr>
          <a:xfrm>
            <a:off x="1427462" y="290986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525A73-967E-4204-B326-64D616D1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35" y="1163201"/>
            <a:ext cx="1530463" cy="777475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D491EF-4472-4390-8FB9-A1D29BEC78F4}"/>
              </a:ext>
            </a:extLst>
          </p:cNvPr>
          <p:cNvCxnSpPr>
            <a:cxnSpLocks/>
            <a:stCxn id="85" idx="0"/>
          </p:cNvCxnSpPr>
          <p:nvPr/>
        </p:nvCxnSpPr>
        <p:spPr>
          <a:xfrm flipV="1">
            <a:off x="1495425" y="1940676"/>
            <a:ext cx="0" cy="969189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765B92E8-B19F-4B11-8764-8884EE70F086}"/>
              </a:ext>
            </a:extLst>
          </p:cNvPr>
          <p:cNvSpPr/>
          <p:nvPr/>
        </p:nvSpPr>
        <p:spPr>
          <a:xfrm>
            <a:off x="9119717" y="220448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798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FD606D0C-FD78-48B0-B8DB-D4083F1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7938" cy="247858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등록기능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(transferPlan/register.html)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15585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1-3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조달계획등록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 예정인 품목을 선택하고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등록해야 할 항목별로 내용을 입력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저장할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선택시 품목이름 자동입력됨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select box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소요공정 선택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날짜선택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소요일정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조달납기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사용자 텍스트입력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소요량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9717" y="242162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9717" y="296147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9120116" y="332272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020049" y="4514851"/>
            <a:ext cx="504825" cy="190500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64AA631-80EB-4D54-8EF0-F2DA889B1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496" y="5215032"/>
            <a:ext cx="1034336" cy="132652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783B195A-7B19-485E-B64D-A239FDCD6B42}"/>
              </a:ext>
            </a:extLst>
          </p:cNvPr>
          <p:cNvSpPr/>
          <p:nvPr/>
        </p:nvSpPr>
        <p:spPr>
          <a:xfrm>
            <a:off x="9115689" y="368398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C85F17-EE7A-4340-8B41-A0D47715C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4" y="1116903"/>
            <a:ext cx="4703839" cy="2815717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E96E721-B0AF-4484-B187-9653E8C63188}"/>
              </a:ext>
            </a:extLst>
          </p:cNvPr>
          <p:cNvSpPr/>
          <p:nvPr/>
        </p:nvSpPr>
        <p:spPr>
          <a:xfrm>
            <a:off x="307003" y="162327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307003" y="224845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307003" y="263328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E1B5C86F-86D6-4EA3-A0BF-3F91D993A19C}"/>
              </a:ext>
            </a:extLst>
          </p:cNvPr>
          <p:cNvSpPr/>
          <p:nvPr/>
        </p:nvSpPr>
        <p:spPr>
          <a:xfrm>
            <a:off x="1372072" y="239931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AD8BA87E-0011-4613-8506-A93970A3AAB6}"/>
              </a:ext>
            </a:extLst>
          </p:cNvPr>
          <p:cNvSpPr/>
          <p:nvPr/>
        </p:nvSpPr>
        <p:spPr>
          <a:xfrm rot="10800000">
            <a:off x="3502780" y="266401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71E6E88-1335-420B-9A77-A7BE105792A5}"/>
              </a:ext>
            </a:extLst>
          </p:cNvPr>
          <p:cNvSpPr/>
          <p:nvPr/>
        </p:nvSpPr>
        <p:spPr>
          <a:xfrm>
            <a:off x="307003" y="301232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08F345F6-4C19-4536-B2C3-912FCE2E4BC9}"/>
              </a:ext>
            </a:extLst>
          </p:cNvPr>
          <p:cNvCxnSpPr>
            <a:stCxn id="13" idx="1"/>
            <a:endCxn id="3" idx="2"/>
          </p:cNvCxnSpPr>
          <p:nvPr/>
        </p:nvCxnSpPr>
        <p:spPr>
          <a:xfrm rot="10800000">
            <a:off x="2643255" y="3932621"/>
            <a:ext cx="5376795" cy="677481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6D49055-5B71-4D33-9036-9785E858D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43" y="5215032"/>
            <a:ext cx="1939359" cy="1326522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536AA6C-D1C6-418B-A5F4-3C9165176FC2}"/>
              </a:ext>
            </a:extLst>
          </p:cNvPr>
          <p:cNvCxnSpPr>
            <a:stCxn id="49" idx="4"/>
          </p:cNvCxnSpPr>
          <p:nvPr/>
        </p:nvCxnSpPr>
        <p:spPr>
          <a:xfrm>
            <a:off x="1440035" y="2535241"/>
            <a:ext cx="0" cy="2679791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9B36F46-4CE0-44AB-9EB3-FB73269FE896}"/>
              </a:ext>
            </a:extLst>
          </p:cNvPr>
          <p:cNvCxnSpPr>
            <a:cxnSpLocks/>
            <a:stCxn id="51" idx="0"/>
            <a:endCxn id="23" idx="0"/>
          </p:cNvCxnSpPr>
          <p:nvPr/>
        </p:nvCxnSpPr>
        <p:spPr>
          <a:xfrm>
            <a:off x="3570743" y="2799941"/>
            <a:ext cx="18921" cy="2415091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C732B47E-3919-4BCA-AD3F-0C53758C8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024" y="881627"/>
            <a:ext cx="3648366" cy="2004630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24BDE04E-F5D6-4C96-92F6-2A11CF1E651A}"/>
              </a:ext>
            </a:extLst>
          </p:cNvPr>
          <p:cNvSpPr/>
          <p:nvPr/>
        </p:nvSpPr>
        <p:spPr>
          <a:xfrm rot="10800000">
            <a:off x="4140955" y="1644840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C910ADD-9DD1-4F09-990B-031255817BA4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276881" y="1712803"/>
            <a:ext cx="904143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2FC5CDFB-3981-4A1F-94E9-976EFECC34B3}"/>
              </a:ext>
            </a:extLst>
          </p:cNvPr>
          <p:cNvSpPr/>
          <p:nvPr/>
        </p:nvSpPr>
        <p:spPr>
          <a:xfrm>
            <a:off x="5328642" y="200686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E008E9C-0796-4E26-A27A-CDD14B5583CF}"/>
              </a:ext>
            </a:extLst>
          </p:cNvPr>
          <p:cNvSpPr/>
          <p:nvPr/>
        </p:nvSpPr>
        <p:spPr>
          <a:xfrm>
            <a:off x="9316424" y="242162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1BFC4D-FD44-43F3-83E0-F4E4D2CDA388}"/>
              </a:ext>
            </a:extLst>
          </p:cNvPr>
          <p:cNvCxnSpPr>
            <a:stCxn id="64" idx="2"/>
          </p:cNvCxnSpPr>
          <p:nvPr/>
        </p:nvCxnSpPr>
        <p:spPr>
          <a:xfrm flipH="1">
            <a:off x="4485337" y="2102490"/>
            <a:ext cx="843305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542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상세보기기능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(transferPlan/read.html)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83712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1-3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 상세보기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618417"/>
            <a:ext cx="2990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조달계획의 상세정보를 확인할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상세정보에 대해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735E33-F1CF-4ABA-8641-668E260E1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7938" cy="247858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26520" y="3911281"/>
            <a:ext cx="1297555" cy="165419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0B554-BDAD-41BA-8F31-9801022E1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437" y="2134452"/>
            <a:ext cx="5716463" cy="3553657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9C0F0E5-D07B-488F-8972-44A80B9C7030}"/>
              </a:ext>
            </a:extLst>
          </p:cNvPr>
          <p:cNvCxnSpPr>
            <a:stCxn id="13" idx="3"/>
          </p:cNvCxnSpPr>
          <p:nvPr/>
        </p:nvCxnSpPr>
        <p:spPr>
          <a:xfrm flipV="1">
            <a:off x="2124075" y="3993990"/>
            <a:ext cx="818362" cy="1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451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5CA4CC1-5565-49BF-877C-0B608B537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7938" cy="2478587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28E9BC3-F20B-4137-B42C-998FD2809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437" y="2134452"/>
            <a:ext cx="5716463" cy="3553657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수정기능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(transferPlan/modify.html)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841313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1-3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수정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삭제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71328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894642"/>
            <a:ext cx="29908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조달계획의 상세정보 내용을 수정할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수정불가항목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 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select box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수정가능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소요공정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수정전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값이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보여짐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select box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다른 값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선택시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반영됨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.)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소요일정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조달납기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달력을 통해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수정가능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텍스트수정가능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삭제기능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alert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통해 확인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클릭시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 조달계획은 삭제됨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3144602" y="5303197"/>
            <a:ext cx="379647" cy="272697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EB5F827-83A2-443B-8903-A4929848862D}"/>
              </a:ext>
            </a:extLst>
          </p:cNvPr>
          <p:cNvSpPr/>
          <p:nvPr/>
        </p:nvSpPr>
        <p:spPr>
          <a:xfrm>
            <a:off x="9120976" y="357719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32551D-26C6-41D5-B702-C4EAF24106DA}"/>
              </a:ext>
            </a:extLst>
          </p:cNvPr>
          <p:cNvSpPr/>
          <p:nvPr/>
        </p:nvSpPr>
        <p:spPr>
          <a:xfrm>
            <a:off x="9120976" y="447617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3A502-66A4-46A6-9AC4-D12DF5139167}"/>
              </a:ext>
            </a:extLst>
          </p:cNvPr>
          <p:cNvSpPr txBox="1"/>
          <p:nvPr/>
        </p:nvSpPr>
        <p:spPr>
          <a:xfrm>
            <a:off x="9061960" y="1273581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삭제기능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(html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파일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x)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F5524C-B6B6-435F-B639-43123E675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64" y="868120"/>
            <a:ext cx="5569075" cy="3942005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E0B0AA3-6AF2-4E88-8179-3869B7DA6CA3}"/>
              </a:ext>
            </a:extLst>
          </p:cNvPr>
          <p:cNvSpPr/>
          <p:nvPr/>
        </p:nvSpPr>
        <p:spPr>
          <a:xfrm>
            <a:off x="213928" y="264788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413DD7-77D0-42AF-AD64-869E0AA5600A}"/>
              </a:ext>
            </a:extLst>
          </p:cNvPr>
          <p:cNvSpPr/>
          <p:nvPr/>
        </p:nvSpPr>
        <p:spPr>
          <a:xfrm>
            <a:off x="1069326" y="4424520"/>
            <a:ext cx="323850" cy="2190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ADDD222-F8BE-4CAD-963D-F30532ABF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89" y="5669298"/>
            <a:ext cx="3819201" cy="1144078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FED2949E-F3BA-4680-93F4-BFAEFD085716}"/>
              </a:ext>
            </a:extLst>
          </p:cNvPr>
          <p:cNvSpPr/>
          <p:nvPr/>
        </p:nvSpPr>
        <p:spPr>
          <a:xfrm>
            <a:off x="213928" y="323775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D092FB7-7B0A-4F97-8559-1A0D4438D028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2678562" y="4850092"/>
            <a:ext cx="466040" cy="589455"/>
          </a:xfrm>
          <a:prstGeom prst="bentConnector2">
            <a:avLst/>
          </a:prstGeom>
          <a:ln w="38100">
            <a:solidFill>
              <a:srgbClr val="334971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05D87B12-3E33-46A9-859E-2548FA0C056A}"/>
              </a:ext>
            </a:extLst>
          </p:cNvPr>
          <p:cNvSpPr/>
          <p:nvPr/>
        </p:nvSpPr>
        <p:spPr>
          <a:xfrm>
            <a:off x="213928" y="370450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3E80719-857A-4A95-B5EE-3C3006706141}"/>
              </a:ext>
            </a:extLst>
          </p:cNvPr>
          <p:cNvSpPr/>
          <p:nvPr/>
        </p:nvSpPr>
        <p:spPr>
          <a:xfrm>
            <a:off x="1333871" y="442460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2D5BB83-F7DD-4E0C-BEA6-387DA485F36E}"/>
              </a:ext>
            </a:extLst>
          </p:cNvPr>
          <p:cNvSpPr/>
          <p:nvPr/>
        </p:nvSpPr>
        <p:spPr>
          <a:xfrm>
            <a:off x="9120976" y="503115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81E9DE5-E2DC-42C8-BB15-CFF16A55B67E}"/>
              </a:ext>
            </a:extLst>
          </p:cNvPr>
          <p:cNvSpPr/>
          <p:nvPr/>
        </p:nvSpPr>
        <p:spPr>
          <a:xfrm>
            <a:off x="9120976" y="540374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557B16B-9D6C-46EE-9145-3A9662609E97}"/>
              </a:ext>
            </a:extLst>
          </p:cNvPr>
          <p:cNvSpPr/>
          <p:nvPr/>
        </p:nvSpPr>
        <p:spPr>
          <a:xfrm>
            <a:off x="213928" y="1493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CBC2A66-9B10-4F6F-80B7-7DDBAEEC4B4D}"/>
              </a:ext>
            </a:extLst>
          </p:cNvPr>
          <p:cNvSpPr/>
          <p:nvPr/>
        </p:nvSpPr>
        <p:spPr>
          <a:xfrm>
            <a:off x="9120976" y="302727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E1B54B-7715-4F7F-842E-6B04FA39445F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1231251" y="4643595"/>
            <a:ext cx="0" cy="10257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423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조달완료처리기능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모달창이용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)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 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15585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1-3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조달완료처리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65992"/>
            <a:ext cx="2990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자재입고 시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조달 계획의 내용을 확인하고 조달완료 처리한다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조달완료처리 할 품목을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(radio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버튼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조달완료처리 선택시 뜨는 모달창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내용을 확인하고 완료처리하면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품목은 조달계획관리 목록에서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사라진다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9012" y="293385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F92200-5969-4CCB-A123-EDD0FB46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86" y="1295400"/>
            <a:ext cx="6775112" cy="5264174"/>
          </a:xfrm>
          <a:prstGeom prst="rect">
            <a:avLst/>
          </a:prstGeom>
        </p:spPr>
      </p:pic>
      <p:sp>
        <p:nvSpPr>
          <p:cNvPr id="55" name="타원 54">
            <a:extLst>
              <a:ext uri="{FF2B5EF4-FFF2-40B4-BE49-F238E27FC236}">
                <a16:creationId xmlns:a16="http://schemas.microsoft.com/office/drawing/2014/main" id="{7C6E0F6A-81E2-4FA9-A452-BF7EA72A1996}"/>
              </a:ext>
            </a:extLst>
          </p:cNvPr>
          <p:cNvSpPr/>
          <p:nvPr/>
        </p:nvSpPr>
        <p:spPr>
          <a:xfrm>
            <a:off x="1115124" y="438489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528311-81F7-4E4E-817B-C4E961B8F538}"/>
              </a:ext>
            </a:extLst>
          </p:cNvPr>
          <p:cNvSpPr/>
          <p:nvPr/>
        </p:nvSpPr>
        <p:spPr>
          <a:xfrm>
            <a:off x="5954477" y="5817547"/>
            <a:ext cx="836848" cy="326078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5847615" y="588984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8F213CF-594B-4D89-AB81-3E5F429C1D1D}"/>
              </a:ext>
            </a:extLst>
          </p:cNvPr>
          <p:cNvCxnSpPr>
            <a:stCxn id="21" idx="0"/>
          </p:cNvCxnSpPr>
          <p:nvPr/>
        </p:nvCxnSpPr>
        <p:spPr>
          <a:xfrm rot="16200000" flipV="1">
            <a:off x="4463915" y="3908560"/>
            <a:ext cx="2740972" cy="1077001"/>
          </a:xfrm>
          <a:prstGeom prst="bentConnector3">
            <a:avLst>
              <a:gd name="adj1" fmla="val 100388"/>
            </a:avLst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8D9169-9731-419C-93F0-63477C44757F}"/>
              </a:ext>
            </a:extLst>
          </p:cNvPr>
          <p:cNvSpPr/>
          <p:nvPr/>
        </p:nvSpPr>
        <p:spPr>
          <a:xfrm>
            <a:off x="2085975" y="1466850"/>
            <a:ext cx="3209925" cy="3257550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D15ACA8-D1B9-42C6-ABDF-0D2E943436B3}"/>
              </a:ext>
            </a:extLst>
          </p:cNvPr>
          <p:cNvSpPr/>
          <p:nvPr/>
        </p:nvSpPr>
        <p:spPr>
          <a:xfrm>
            <a:off x="9119012" y="238545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25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312E17-F68E-496F-B874-E8440650C206}"/>
              </a:ext>
            </a:extLst>
          </p:cNvPr>
          <p:cNvSpPr txBox="1"/>
          <p:nvPr/>
        </p:nvSpPr>
        <p:spPr>
          <a:xfrm>
            <a:off x="1382925" y="2017253"/>
            <a:ext cx="4039350" cy="2541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제조업 회사에서 사용할 수 있는 시스템으로써</a:t>
            </a:r>
            <a:r>
              <a:rPr lang="en-US" altLang="ko-KR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</a:t>
            </a:r>
            <a:r>
              <a:rPr lang="ko-KR" altLang="en-US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자재에 대한 구매조달업무를 </a:t>
            </a:r>
            <a:endParaRPr lang="en-US" altLang="ko-KR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시스템을 통해 효율적으로 관리할 수 있도록 한다</a:t>
            </a:r>
            <a:r>
              <a:rPr lang="en-US" altLang="ko-KR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4464F-91C2-4442-A48B-0E435AADBA64}"/>
              </a:ext>
            </a:extLst>
          </p:cNvPr>
          <p:cNvSpPr txBox="1"/>
          <p:nvPr/>
        </p:nvSpPr>
        <p:spPr>
          <a:xfrm>
            <a:off x="1382925" y="1242227"/>
            <a:ext cx="403935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44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목표</a:t>
            </a:r>
            <a:endParaRPr lang="ko-KR" altLang="en-US" sz="4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5F34633-58D1-4919-B3A9-4E4E43BA423B}"/>
              </a:ext>
            </a:extLst>
          </p:cNvPr>
          <p:cNvSpPr/>
          <p:nvPr/>
        </p:nvSpPr>
        <p:spPr>
          <a:xfrm>
            <a:off x="6369974" y="1242227"/>
            <a:ext cx="1138033" cy="1138033"/>
          </a:xfrm>
          <a:prstGeom prst="ellipse">
            <a:avLst/>
          </a:prstGeom>
          <a:solidFill>
            <a:srgbClr val="33497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80A9B8-0DFF-4148-B4CF-DD21B2E9FEAE}"/>
              </a:ext>
            </a:extLst>
          </p:cNvPr>
          <p:cNvSpPr txBox="1"/>
          <p:nvPr/>
        </p:nvSpPr>
        <p:spPr>
          <a:xfrm>
            <a:off x="7671740" y="1416140"/>
            <a:ext cx="1152880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개발기간</a:t>
            </a:r>
            <a:endParaRPr lang="ko-KR" altLang="en-US" sz="20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EFCE33-466A-4C74-A147-C1FB3BB8686D}"/>
              </a:ext>
            </a:extLst>
          </p:cNvPr>
          <p:cNvSpPr txBox="1"/>
          <p:nvPr/>
        </p:nvSpPr>
        <p:spPr>
          <a:xfrm>
            <a:off x="7671740" y="1816250"/>
            <a:ext cx="2388795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100" i="0">
                <a:solidFill>
                  <a:srgbClr val="33497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2022/10/04 ~ 2022/11/08 (5</a:t>
            </a:r>
            <a:r>
              <a:rPr lang="ko-KR" altLang="en-US" sz="1100" i="0">
                <a:solidFill>
                  <a:srgbClr val="33497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주</a:t>
            </a:r>
            <a:r>
              <a:rPr lang="en-US" altLang="ko-KR" sz="1100" i="0">
                <a:solidFill>
                  <a:srgbClr val="33497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  <a:endParaRPr lang="en-US" altLang="ko-KR" sz="11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947CF3-2C89-4C32-89BD-E6C60BF4680C}"/>
              </a:ext>
            </a:extLst>
          </p:cNvPr>
          <p:cNvSpPr/>
          <p:nvPr/>
        </p:nvSpPr>
        <p:spPr>
          <a:xfrm>
            <a:off x="6369974" y="2606457"/>
            <a:ext cx="1138033" cy="1138033"/>
          </a:xfrm>
          <a:prstGeom prst="ellipse">
            <a:avLst/>
          </a:prstGeom>
          <a:solidFill>
            <a:srgbClr val="33497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B51867-3376-43F5-9A13-64682C6614B5}"/>
              </a:ext>
            </a:extLst>
          </p:cNvPr>
          <p:cNvSpPr txBox="1"/>
          <p:nvPr/>
        </p:nvSpPr>
        <p:spPr>
          <a:xfrm>
            <a:off x="7671740" y="2780370"/>
            <a:ext cx="1152880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개발인원</a:t>
            </a:r>
            <a:endParaRPr lang="ko-KR" altLang="en-US" sz="20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32C51E-0AB1-402B-AB4A-8F04F41006D4}"/>
              </a:ext>
            </a:extLst>
          </p:cNvPr>
          <p:cNvSpPr txBox="1"/>
          <p:nvPr/>
        </p:nvSpPr>
        <p:spPr>
          <a:xfrm>
            <a:off x="7671740" y="3180480"/>
            <a:ext cx="2653290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명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(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엄진영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이윤진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정정민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정지훈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03F52E5-A482-4C7E-960F-FCD80C141D2B}"/>
              </a:ext>
            </a:extLst>
          </p:cNvPr>
          <p:cNvSpPr/>
          <p:nvPr/>
        </p:nvSpPr>
        <p:spPr>
          <a:xfrm>
            <a:off x="6369974" y="3970687"/>
            <a:ext cx="1138033" cy="1138033"/>
          </a:xfrm>
          <a:prstGeom prst="ellipse">
            <a:avLst/>
          </a:prstGeom>
          <a:solidFill>
            <a:srgbClr val="33497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A20413-5E53-48D2-887F-B9693D2A8394}"/>
              </a:ext>
            </a:extLst>
          </p:cNvPr>
          <p:cNvSpPr txBox="1"/>
          <p:nvPr/>
        </p:nvSpPr>
        <p:spPr>
          <a:xfrm>
            <a:off x="7671740" y="4144600"/>
            <a:ext cx="172034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프로젝트 환경</a:t>
            </a:r>
            <a:endParaRPr lang="ko-KR" altLang="en-US" sz="20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5C7B8A-1EFE-40D8-A41E-7C42544D12D3}"/>
              </a:ext>
            </a:extLst>
          </p:cNvPr>
          <p:cNvSpPr txBox="1"/>
          <p:nvPr/>
        </p:nvSpPr>
        <p:spPr>
          <a:xfrm>
            <a:off x="7671740" y="4544710"/>
            <a:ext cx="4063059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주요 사용 언어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Spring boot / JavaScript / HTML / CSS</a:t>
            </a:r>
          </a:p>
          <a:p>
            <a:endParaRPr lang="en-US" altLang="ko-KR" sz="110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데이터베이스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Maria DB </a:t>
            </a:r>
          </a:p>
          <a:p>
            <a:endParaRPr lang="en-US" altLang="ko-KR" sz="110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버전관리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GitHub (https://github.com/JeongMin-Jeong/buymanage)</a:t>
            </a:r>
            <a:endParaRPr lang="en-US" altLang="ko-KR" sz="11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기어 헤드">
            <a:extLst>
              <a:ext uri="{FF2B5EF4-FFF2-40B4-BE49-F238E27FC236}">
                <a16:creationId xmlns:a16="http://schemas.microsoft.com/office/drawing/2014/main" id="{3245CFE2-46BF-4394-8569-D306BA51C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84136" y="4258903"/>
            <a:ext cx="561600" cy="561600"/>
          </a:xfrm>
          <a:prstGeom prst="rect">
            <a:avLst/>
          </a:prstGeom>
        </p:spPr>
      </p:pic>
      <p:pic>
        <p:nvPicPr>
          <p:cNvPr id="9" name="그래픽 8" descr="고객 검토">
            <a:extLst>
              <a:ext uri="{FF2B5EF4-FFF2-40B4-BE49-F238E27FC236}">
                <a16:creationId xmlns:a16="http://schemas.microsoft.com/office/drawing/2014/main" id="{7CFB1807-8DB8-44F1-964E-4C09569A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8736" y="2894673"/>
            <a:ext cx="561600" cy="561600"/>
          </a:xfrm>
          <a:prstGeom prst="rect">
            <a:avLst/>
          </a:prstGeom>
        </p:spPr>
      </p:pic>
      <p:pic>
        <p:nvPicPr>
          <p:cNvPr id="13" name="그래픽 12" descr="스톱워치">
            <a:extLst>
              <a:ext uri="{FF2B5EF4-FFF2-40B4-BE49-F238E27FC236}">
                <a16:creationId xmlns:a16="http://schemas.microsoft.com/office/drawing/2014/main" id="{2B456DA9-F9E6-4027-81E6-745900741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3590" y="1530443"/>
            <a:ext cx="561600" cy="561600"/>
          </a:xfrm>
          <a:prstGeom prst="rect">
            <a:avLst/>
          </a:prstGeom>
        </p:spPr>
      </p:pic>
      <p:pic>
        <p:nvPicPr>
          <p:cNvPr id="1026" name="Picture 2" descr="Spring Boot (@springboot) / Twitter">
            <a:extLst>
              <a:ext uri="{FF2B5EF4-FFF2-40B4-BE49-F238E27FC236}">
                <a16:creationId xmlns:a16="http://schemas.microsoft.com/office/drawing/2014/main" id="{16595A56-17C9-48C6-BC1C-603403FBA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611" y="5822855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lliJ IDEA - 위키백과, 우리 모두의 백과사전">
            <a:extLst>
              <a:ext uri="{FF2B5EF4-FFF2-40B4-BE49-F238E27FC236}">
                <a16:creationId xmlns:a16="http://schemas.microsoft.com/office/drawing/2014/main" id="{00A0F16D-78B3-441D-BF32-E15DD236B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337" y="5822855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ML, CSS &amp; JS :: Juicy Media">
            <a:extLst>
              <a:ext uri="{FF2B5EF4-FFF2-40B4-BE49-F238E27FC236}">
                <a16:creationId xmlns:a16="http://schemas.microsoft.com/office/drawing/2014/main" id="{16E3F7B0-EF48-4A00-ACA9-B71FB84C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884" y="5822855"/>
            <a:ext cx="148114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ZHANITEST">
            <a:extLst>
              <a:ext uri="{FF2B5EF4-FFF2-40B4-BE49-F238E27FC236}">
                <a16:creationId xmlns:a16="http://schemas.microsoft.com/office/drawing/2014/main" id="{16323461-3E22-408E-B6D3-8DA74C504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730" y="5822855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ITHUB 입문] Git과 GitHub의 차이">
            <a:extLst>
              <a:ext uri="{FF2B5EF4-FFF2-40B4-BE49-F238E27FC236}">
                <a16:creationId xmlns:a16="http://schemas.microsoft.com/office/drawing/2014/main" id="{6848C599-6847-4180-BEE7-82E3FB37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004" y="5817457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902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1928733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발주관리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02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808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5448846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DAB02-A6BC-4B00-A168-CCC96760887F}"/>
              </a:ext>
            </a:extLst>
          </p:cNvPr>
          <p:cNvSpPr txBox="1"/>
          <p:nvPr/>
        </p:nvSpPr>
        <p:spPr>
          <a:xfrm>
            <a:off x="6700978" y="2004540"/>
            <a:ext cx="438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구매 발주서 등록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관리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진척검수 일정 및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진척검수 평가 결과 입력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734F3-BC05-4467-BD3A-CA5672615C7C}"/>
              </a:ext>
            </a:extLst>
          </p:cNvPr>
          <p:cNvSpPr txBox="1"/>
          <p:nvPr/>
        </p:nvSpPr>
        <p:spPr>
          <a:xfrm>
            <a:off x="6700978" y="1419169"/>
            <a:ext cx="254108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01 </a:t>
            </a:r>
            <a:r>
              <a:rPr lang="ko-KR" altLang="en-US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32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관리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0091DF-745C-4BA0-896E-377B9163D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39" y="1018198"/>
            <a:ext cx="2909336" cy="49989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56B943-DDB5-4B29-AB05-0AAD13AD5D11}"/>
              </a:ext>
            </a:extLst>
          </p:cNvPr>
          <p:cNvSpPr/>
          <p:nvPr/>
        </p:nvSpPr>
        <p:spPr>
          <a:xfrm>
            <a:off x="1263738" y="1018197"/>
            <a:ext cx="2909335" cy="1914684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903A93-1434-4A8D-BF11-16E380F195E8}"/>
              </a:ext>
            </a:extLst>
          </p:cNvPr>
          <p:cNvSpPr/>
          <p:nvPr/>
        </p:nvSpPr>
        <p:spPr>
          <a:xfrm>
            <a:off x="1263738" y="4446593"/>
            <a:ext cx="2909335" cy="1570519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85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DFE39-F759-45DD-A5EB-B7B23AA12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검색기능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(order/list.html)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 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205376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-1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 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65992"/>
            <a:ext cx="2990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발주상태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일반검색을 통해 등록된 발주서를 검색할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발주상태 선택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일반검색 항목선택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키워드 입력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307" y="241596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6E0F6A-81E2-4FA9-A452-BF7EA72A1996}"/>
              </a:ext>
            </a:extLst>
          </p:cNvPr>
          <p:cNvSpPr/>
          <p:nvPr/>
        </p:nvSpPr>
        <p:spPr>
          <a:xfrm>
            <a:off x="805947" y="293963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805947" y="314992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0FEE2F-5BA9-4140-A920-69A56A276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979" y="1055381"/>
            <a:ext cx="1530462" cy="1134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EF045A-D3CE-4653-AE60-7F6CE46F3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60" y="1055382"/>
            <a:ext cx="1530462" cy="88766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5C3BB82-40CB-4ADC-8CAC-62E25EAF5952}"/>
              </a:ext>
            </a:extLst>
          </p:cNvPr>
          <p:cNvGrpSpPr/>
          <p:nvPr/>
        </p:nvGrpSpPr>
        <p:grpSpPr>
          <a:xfrm>
            <a:off x="478060" y="1440449"/>
            <a:ext cx="1085328" cy="1990284"/>
            <a:chOff x="478060" y="1507124"/>
            <a:chExt cx="1085328" cy="1990284"/>
          </a:xfrm>
        </p:grpSpPr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F0E05336-2AAE-456B-8E16-20B8A209243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689" y="1929495"/>
              <a:ext cx="1865172" cy="1020429"/>
            </a:xfrm>
            <a:prstGeom prst="bentConnector4">
              <a:avLst>
                <a:gd name="adj1" fmla="val -10242"/>
                <a:gd name="adj2" fmla="val 122402"/>
              </a:avLst>
            </a:prstGeom>
            <a:ln w="38100">
              <a:solidFill>
                <a:srgbClr val="3349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3ACE6BF4-1029-40D5-84CC-3031A63F8F88}"/>
                </a:ext>
              </a:extLst>
            </p:cNvPr>
            <p:cNvSpPr/>
            <p:nvPr/>
          </p:nvSpPr>
          <p:spPr>
            <a:xfrm>
              <a:off x="1427462" y="3361482"/>
              <a:ext cx="135926" cy="135926"/>
            </a:xfrm>
            <a:prstGeom prst="flowChartConnector">
              <a:avLst/>
            </a:prstGeom>
            <a:solidFill>
              <a:srgbClr val="334971"/>
            </a:solidFill>
            <a:ln>
              <a:solidFill>
                <a:srgbClr val="334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C62B25DA-B07B-40FE-B317-BC6673E87B82}"/>
              </a:ext>
            </a:extLst>
          </p:cNvPr>
          <p:cNvSpPr/>
          <p:nvPr/>
        </p:nvSpPr>
        <p:spPr>
          <a:xfrm>
            <a:off x="1427462" y="286516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5CC2D9B-072D-4C9C-B9DE-EB05EAE5DFA7}"/>
              </a:ext>
            </a:extLst>
          </p:cNvPr>
          <p:cNvCxnSpPr>
            <a:cxnSpLocks/>
            <a:stCxn id="32" idx="0"/>
            <a:endCxn id="5" idx="2"/>
          </p:cNvCxnSpPr>
          <p:nvPr/>
        </p:nvCxnSpPr>
        <p:spPr>
          <a:xfrm rot="5400000" flipH="1" flipV="1">
            <a:off x="2074489" y="1610445"/>
            <a:ext cx="675657" cy="1833785"/>
          </a:xfrm>
          <a:prstGeom prst="bentConnector3">
            <a:avLst>
              <a:gd name="adj1" fmla="val 50000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EC1762C4-2BD4-4B55-8019-10ECD0B3225F}"/>
              </a:ext>
            </a:extLst>
          </p:cNvPr>
          <p:cNvSpPr/>
          <p:nvPr/>
        </p:nvSpPr>
        <p:spPr>
          <a:xfrm>
            <a:off x="2126987" y="314992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A51E40A-7CE0-480D-8F58-FA3C5C6D0B17}"/>
              </a:ext>
            </a:extLst>
          </p:cNvPr>
          <p:cNvSpPr/>
          <p:nvPr/>
        </p:nvSpPr>
        <p:spPr>
          <a:xfrm>
            <a:off x="9118307" y="2776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D0B8110-83D4-45FF-AFAE-19AEC74120E4}"/>
              </a:ext>
            </a:extLst>
          </p:cNvPr>
          <p:cNvSpPr/>
          <p:nvPr/>
        </p:nvSpPr>
        <p:spPr>
          <a:xfrm>
            <a:off x="10825966" y="2776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30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97957F9D-52F5-46CB-9EDE-5B624DD9A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등록기능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(order/register.html)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47402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발주등록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65992"/>
            <a:ext cx="29908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자재의 조달 계획에 따라 구매 발주서를 발행할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 선택시 발주코드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납품업체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품목단가 자동입력됨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사용자 입력가능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발주수량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발주담당자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상세내용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날짜선택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발주일정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납기일자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발주등록시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default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항목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사용자가 수정불가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809" y="240972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310554" y="240972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9118809" y="311317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134350" y="6210301"/>
            <a:ext cx="409574" cy="200024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83B195A-7B19-485E-B64D-A239FDCD6B42}"/>
              </a:ext>
            </a:extLst>
          </p:cNvPr>
          <p:cNvSpPr/>
          <p:nvPr/>
        </p:nvSpPr>
        <p:spPr>
          <a:xfrm>
            <a:off x="9118809" y="368218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7490FA-FB3C-4537-A424-9C025AA4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4" y="745428"/>
            <a:ext cx="3656548" cy="3022515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E96E721-B0AF-4484-B187-9653E8C63188}"/>
              </a:ext>
            </a:extLst>
          </p:cNvPr>
          <p:cNvSpPr/>
          <p:nvPr/>
        </p:nvSpPr>
        <p:spPr>
          <a:xfrm>
            <a:off x="252627" y="111077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24BDE04E-F5D6-4C96-92F6-2A11CF1E651A}"/>
              </a:ext>
            </a:extLst>
          </p:cNvPr>
          <p:cNvSpPr/>
          <p:nvPr/>
        </p:nvSpPr>
        <p:spPr>
          <a:xfrm rot="10800000">
            <a:off x="3406974" y="1147957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C910ADD-9DD1-4F09-990B-031255817BA4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542900" y="1215920"/>
            <a:ext cx="1057654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EAD31E0-6F37-45C3-AC65-5D86836FE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80" y="3767944"/>
            <a:ext cx="3656549" cy="3069588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252627" y="392952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71E6E88-1335-420B-9A77-A7BE105792A5}"/>
              </a:ext>
            </a:extLst>
          </p:cNvPr>
          <p:cNvSpPr/>
          <p:nvPr/>
        </p:nvSpPr>
        <p:spPr>
          <a:xfrm>
            <a:off x="252627" y="452581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AE16BE-0EC6-4A9C-B6BE-80E6B2726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554" y="741399"/>
            <a:ext cx="4129057" cy="2265318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F36FFA-CD26-4826-9B54-F182E6D29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555" y="3560527"/>
            <a:ext cx="1495446" cy="2165537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1266224-73B1-407B-9132-01BDEA04EF18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3944529" y="6305550"/>
            <a:ext cx="4189821" cy="4763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63D0EAA7-3806-4207-B470-BF38E972CEDC}"/>
              </a:ext>
            </a:extLst>
          </p:cNvPr>
          <p:cNvSpPr/>
          <p:nvPr/>
        </p:nvSpPr>
        <p:spPr>
          <a:xfrm rot="10800000">
            <a:off x="3406974" y="4570370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0F4BE33-ECB8-43A0-9184-6DF4F741CD86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3542900" y="4638333"/>
            <a:ext cx="1057654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8CFA8786-0F4F-4B64-9ECB-7E5197C97DFE}"/>
              </a:ext>
            </a:extLst>
          </p:cNvPr>
          <p:cNvSpPr/>
          <p:nvPr/>
        </p:nvSpPr>
        <p:spPr>
          <a:xfrm>
            <a:off x="4697170" y="188702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E489F3F-9047-43D6-8727-B9FA52C6C44F}"/>
              </a:ext>
            </a:extLst>
          </p:cNvPr>
          <p:cNvSpPr/>
          <p:nvPr/>
        </p:nvSpPr>
        <p:spPr>
          <a:xfrm>
            <a:off x="252627" y="512577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8CDA648-0272-44B7-A6B9-79285147CBE4}"/>
              </a:ext>
            </a:extLst>
          </p:cNvPr>
          <p:cNvSpPr/>
          <p:nvPr/>
        </p:nvSpPr>
        <p:spPr>
          <a:xfrm>
            <a:off x="9118809" y="404165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07F72775-0E31-4E8F-896B-D53AABD7908C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>
            <a:off x="3724274" y="1743075"/>
            <a:ext cx="972897" cy="239575"/>
          </a:xfrm>
          <a:prstGeom prst="bentConnector3">
            <a:avLst>
              <a:gd name="adj1" fmla="val 50259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E1926BE-3156-4A59-B940-5AEB2315EF8E}"/>
              </a:ext>
            </a:extLst>
          </p:cNvPr>
          <p:cNvCxnSpPr>
            <a:stCxn id="44" idx="2"/>
          </p:cNvCxnSpPr>
          <p:nvPr/>
        </p:nvCxnSpPr>
        <p:spPr>
          <a:xfrm rot="10800000" flipV="1">
            <a:off x="3724274" y="1982649"/>
            <a:ext cx="972897" cy="67964"/>
          </a:xfrm>
          <a:prstGeom prst="bentConnector3">
            <a:avLst>
              <a:gd name="adj1" fmla="val 50326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18C19DAD-84CE-4EC4-BA24-EAF6B15C9C0A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 flipV="1">
            <a:off x="3724274" y="1982649"/>
            <a:ext cx="972897" cy="372366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A8E5217C-C08E-47F3-B43E-80E9D373F5A8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 flipV="1">
            <a:off x="3724276" y="1982649"/>
            <a:ext cx="972895" cy="665582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BEA9486-658C-4710-8BD4-48BC94380565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 flipV="1">
            <a:off x="3724278" y="1982649"/>
            <a:ext cx="972893" cy="960576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A9D0987-BA94-4E3B-B318-4455B7DBB087}"/>
              </a:ext>
            </a:extLst>
          </p:cNvPr>
          <p:cNvCxnSpPr>
            <a:cxnSpLocks/>
          </p:cNvCxnSpPr>
          <p:nvPr/>
        </p:nvCxnSpPr>
        <p:spPr>
          <a:xfrm>
            <a:off x="4210074" y="2860675"/>
            <a:ext cx="0" cy="689928"/>
          </a:xfrm>
          <a:prstGeom prst="line">
            <a:avLst/>
          </a:prstGeom>
          <a:ln w="38100">
            <a:solidFill>
              <a:srgbClr val="334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B4637B9-9043-4040-9453-A973524C3D3E}"/>
              </a:ext>
            </a:extLst>
          </p:cNvPr>
          <p:cNvCxnSpPr>
            <a:cxnSpLocks/>
          </p:cNvCxnSpPr>
          <p:nvPr/>
        </p:nvCxnSpPr>
        <p:spPr>
          <a:xfrm flipH="1">
            <a:off x="3724276" y="3532847"/>
            <a:ext cx="485798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8302C907-6B34-47F1-9E80-13DFD6080C51}"/>
              </a:ext>
            </a:extLst>
          </p:cNvPr>
          <p:cNvCxnSpPr/>
          <p:nvPr/>
        </p:nvCxnSpPr>
        <p:spPr>
          <a:xfrm flipH="1">
            <a:off x="3724274" y="3241364"/>
            <a:ext cx="488975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410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EB66EE4-E712-41EE-A8F9-6FD6C8B9B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상세보기기능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(order/read.html)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73559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65992"/>
            <a:ext cx="2990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발주서의 상세정보를 확인할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상세정보에 대해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788421" y="4073206"/>
            <a:ext cx="1230880" cy="165419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9C0F0E5-D07B-488F-8972-44A80B9C703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019301" y="4155916"/>
            <a:ext cx="2752722" cy="0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BBBD571-E050-4B28-AFB8-05E20BA11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52226E-B0FE-442A-BDD1-50EC251E3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4" y="3911282"/>
            <a:ext cx="3848773" cy="291865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8E6EDAE-B751-4FF7-A803-A1002AF050D2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38634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051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689F92C-66AC-47A5-9D6E-E71E5C4B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수정기능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(order/modify.html)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31775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수정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삭제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618417"/>
            <a:ext cx="29908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발주서의 상세정보 내용을 수정할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select box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수정가능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발주상태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수정전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값이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보여짐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select box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다른 값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선택시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반영됨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.)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수정불가항목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 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발주코드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공급단가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납품업체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발주수량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발주담당자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발주일자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납기일자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텍스트수정가능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상세설명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삭제기능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alert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통해 확인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클릭시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 발주서는 삭제됨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EB5F827-83A2-443B-8903-A4929848862D}"/>
              </a:ext>
            </a:extLst>
          </p:cNvPr>
          <p:cNvSpPr/>
          <p:nvPr/>
        </p:nvSpPr>
        <p:spPr>
          <a:xfrm>
            <a:off x="9120976" y="345337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32551D-26C6-41D5-B702-C4EAF24106DA}"/>
              </a:ext>
            </a:extLst>
          </p:cNvPr>
          <p:cNvSpPr/>
          <p:nvPr/>
        </p:nvSpPr>
        <p:spPr>
          <a:xfrm>
            <a:off x="9120976" y="43809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3A502-66A4-46A6-9AC4-D12DF5139167}"/>
              </a:ext>
            </a:extLst>
          </p:cNvPr>
          <p:cNvSpPr txBox="1"/>
          <p:nvPr/>
        </p:nvSpPr>
        <p:spPr>
          <a:xfrm>
            <a:off x="9061960" y="997356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삭제기능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(html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파일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x)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2D5BB83-F7DD-4E0C-BEA6-387DA485F36E}"/>
              </a:ext>
            </a:extLst>
          </p:cNvPr>
          <p:cNvSpPr/>
          <p:nvPr/>
        </p:nvSpPr>
        <p:spPr>
          <a:xfrm>
            <a:off x="9120976" y="475492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CBC2A66-9B10-4F6F-80B7-7DDBAEEC4B4D}"/>
              </a:ext>
            </a:extLst>
          </p:cNvPr>
          <p:cNvSpPr/>
          <p:nvPr/>
        </p:nvSpPr>
        <p:spPr>
          <a:xfrm>
            <a:off x="9120976" y="257007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A8CBF3-3AC8-4C16-A302-16DDD117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6350">
            <a:solidFill>
              <a:srgbClr val="334971"/>
            </a:solidFill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2DB2F1-995C-46A7-A1A1-FF5F34904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4" y="3911282"/>
            <a:ext cx="3848773" cy="2918652"/>
          </a:xfrm>
          <a:prstGeom prst="rect">
            <a:avLst/>
          </a:prstGeom>
          <a:ln w="6350">
            <a:solidFill>
              <a:srgbClr val="334971"/>
            </a:solidFill>
          </a:ln>
          <a:effectLst/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ADDD222-F8BE-4CAD-963D-F30532ABF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228" y="4737325"/>
            <a:ext cx="3819201" cy="1144078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400EEF-B27B-4897-89F3-4661FD061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27" y="750025"/>
            <a:ext cx="3764579" cy="3254885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D557B16B-9D6C-46EE-9145-3A9662609E97}"/>
              </a:ext>
            </a:extLst>
          </p:cNvPr>
          <p:cNvSpPr/>
          <p:nvPr/>
        </p:nvSpPr>
        <p:spPr>
          <a:xfrm>
            <a:off x="213928" y="127544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471FAE-1B36-45B3-916D-CBF24D712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927" y="4001038"/>
            <a:ext cx="3764579" cy="2798843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3B65351-24EB-459D-9BB0-36169726759F}"/>
              </a:ext>
            </a:extLst>
          </p:cNvPr>
          <p:cNvCxnSpPr>
            <a:cxnSpLocks/>
            <a:stCxn id="34" idx="3"/>
            <a:endCxn id="32" idx="1"/>
          </p:cNvCxnSpPr>
          <p:nvPr/>
        </p:nvCxnSpPr>
        <p:spPr>
          <a:xfrm flipV="1">
            <a:off x="1047750" y="5309364"/>
            <a:ext cx="3408478" cy="131051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9E0B0AA3-6AF2-4E88-8179-3869B7DA6CA3}"/>
              </a:ext>
            </a:extLst>
          </p:cNvPr>
          <p:cNvSpPr/>
          <p:nvPr/>
        </p:nvSpPr>
        <p:spPr>
          <a:xfrm>
            <a:off x="213928" y="559314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413DD7-77D0-42AF-AD64-869E0AA5600A}"/>
              </a:ext>
            </a:extLst>
          </p:cNvPr>
          <p:cNvSpPr/>
          <p:nvPr/>
        </p:nvSpPr>
        <p:spPr>
          <a:xfrm>
            <a:off x="812151" y="6529387"/>
            <a:ext cx="235599" cy="1809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3E80719-857A-4A95-B5EE-3C3006706141}"/>
              </a:ext>
            </a:extLst>
          </p:cNvPr>
          <p:cNvSpPr/>
          <p:nvPr/>
        </p:nvSpPr>
        <p:spPr>
          <a:xfrm>
            <a:off x="1000868" y="641386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4933951" y="6543045"/>
            <a:ext cx="400420" cy="200656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1F91646-E374-495C-B05D-2C9D2CB7D29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978506" y="6643373"/>
            <a:ext cx="955445" cy="0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33781EB7-00F3-43F5-BC48-DC5CCEF30CA3}"/>
              </a:ext>
            </a:extLst>
          </p:cNvPr>
          <p:cNvSpPr/>
          <p:nvPr/>
        </p:nvSpPr>
        <p:spPr>
          <a:xfrm>
            <a:off x="213928" y="183181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64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689F92C-66AC-47A5-9D6E-E71E5C4B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25684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검수등록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A8CBF3-3AC8-4C16-A302-16DDD117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2DB2F1-995C-46A7-A1A1-FF5F34904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4" y="3911282"/>
            <a:ext cx="3848773" cy="2918652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5639916" y="6543045"/>
            <a:ext cx="400420" cy="200656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8BE72B-E785-4752-9E18-92114AC36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27" y="1073611"/>
            <a:ext cx="6748848" cy="3713267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D557B16B-9D6C-46EE-9145-3A9662609E97}"/>
              </a:ext>
            </a:extLst>
          </p:cNvPr>
          <p:cNvSpPr/>
          <p:nvPr/>
        </p:nvSpPr>
        <p:spPr>
          <a:xfrm>
            <a:off x="213928" y="204636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3781EB7-00F3-43F5-BC48-DC5CCEF30CA3}"/>
              </a:ext>
            </a:extLst>
          </p:cNvPr>
          <p:cNvSpPr/>
          <p:nvPr/>
        </p:nvSpPr>
        <p:spPr>
          <a:xfrm>
            <a:off x="213928" y="237413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8679499-3493-4A9D-9280-104B2236D939}"/>
              </a:ext>
            </a:extLst>
          </p:cNvPr>
          <p:cNvCxnSpPr>
            <a:stCxn id="13" idx="1"/>
            <a:endCxn id="4" idx="2"/>
          </p:cNvCxnSpPr>
          <p:nvPr/>
        </p:nvCxnSpPr>
        <p:spPr>
          <a:xfrm rot="10800000">
            <a:off x="3588352" y="4786879"/>
            <a:ext cx="2051565" cy="1856495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2D50D7A-8A9F-4A41-8AAB-7B4F7E873A63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검수계획등록기능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(inspection/register.html)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1011591-4BA2-4720-B693-6E1160068DAF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FC9CE1A-7BDF-4E45-9CB2-2968CFCE7231}"/>
              </a:ext>
            </a:extLst>
          </p:cNvPr>
          <p:cNvSpPr txBox="1"/>
          <p:nvPr/>
        </p:nvSpPr>
        <p:spPr>
          <a:xfrm>
            <a:off x="9061961" y="1618417"/>
            <a:ext cx="29908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 된 자재의 조달 납기에 맞추어 진척 검수 일정을 입력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저장할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1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2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 일정을 달력기능을 통해 선택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1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2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 담당자를 텍스트로 입력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A3887B7-BDB8-4C9D-B4FC-5E691C36851C}"/>
              </a:ext>
            </a:extLst>
          </p:cNvPr>
          <p:cNvSpPr/>
          <p:nvPr/>
        </p:nvSpPr>
        <p:spPr>
          <a:xfrm>
            <a:off x="9120976" y="32819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8586BEE-AD26-4229-A61B-D641AF4F8AA2}"/>
              </a:ext>
            </a:extLst>
          </p:cNvPr>
          <p:cNvSpPr/>
          <p:nvPr/>
        </p:nvSpPr>
        <p:spPr>
          <a:xfrm>
            <a:off x="9120976" y="274152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631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689F92C-66AC-47A5-9D6E-E71E5C4B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83712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검수계획보기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A8CBF3-3AC8-4C16-A302-16DDD117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2D50D7A-8A9F-4A41-8AAB-7B4F7E873A63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검수계획보기기능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(inspection/read.html)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1011591-4BA2-4720-B693-6E1160068DAF}"/>
              </a:ext>
            </a:extLst>
          </p:cNvPr>
          <p:cNvCxnSpPr>
            <a:cxnSpLocks/>
          </p:cNvCxnSpPr>
          <p:nvPr/>
        </p:nvCxnSpPr>
        <p:spPr>
          <a:xfrm>
            <a:off x="9061962" y="11703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FC9CE1A-7BDF-4E45-9CB2-2968CFCE7231}"/>
              </a:ext>
            </a:extLst>
          </p:cNvPr>
          <p:cNvSpPr txBox="1"/>
          <p:nvPr/>
        </p:nvSpPr>
        <p:spPr>
          <a:xfrm>
            <a:off x="9061961" y="1351717"/>
            <a:ext cx="29908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 된 검수일정과 담당자를 확인할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600" b="1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상세정보에 대해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63C323-64C9-4572-9437-7A8492DE5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3921154"/>
            <a:ext cx="3848773" cy="2901453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5639916" y="6552570"/>
            <a:ext cx="400420" cy="200656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F3BA278-6FB0-4586-8E10-4B63955B6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28" y="1071013"/>
            <a:ext cx="6748848" cy="4792081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8679499-3493-4A9D-9280-104B2236D939}"/>
              </a:ext>
            </a:extLst>
          </p:cNvPr>
          <p:cNvCxnSpPr>
            <a:cxnSpLocks/>
            <a:stCxn id="13" idx="1"/>
            <a:endCxn id="19" idx="2"/>
          </p:cNvCxnSpPr>
          <p:nvPr/>
        </p:nvCxnSpPr>
        <p:spPr>
          <a:xfrm rot="10800000">
            <a:off x="3588352" y="5863094"/>
            <a:ext cx="2051564" cy="789804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57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689F92C-66AC-47A5-9D6E-E71E5C4B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83583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검수계획보기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반품진행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3EACA-3CC4-488D-AB26-B0586EC97F7A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반품기능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(inspection/return.html)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AC6E722-74D3-4557-9ACD-433E6198487F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2131B72-4D9D-4863-92C8-209362D48058}"/>
              </a:ext>
            </a:extLst>
          </p:cNvPr>
          <p:cNvSpPr txBox="1"/>
          <p:nvPr/>
        </p:nvSpPr>
        <p:spPr>
          <a:xfrm>
            <a:off x="9061961" y="1618417"/>
            <a:ext cx="29908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검수 계획 일정 중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반품처리를 했을 경우 발주서 상태를 반품완료로 변경시킨다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반품진행 선택시 검수일정의 검수진척도는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"0"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으로 자동입력되고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나머지 상세정보는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반품완료 선택시 발주서의 발주상태가 반품완료로 자동변경됨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C63EA04-ED7B-4889-A217-D7007446E2CC}"/>
              </a:ext>
            </a:extLst>
          </p:cNvPr>
          <p:cNvSpPr/>
          <p:nvPr/>
        </p:nvSpPr>
        <p:spPr>
          <a:xfrm>
            <a:off x="9120976" y="383437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B74A752-AF97-4260-A81B-89B4B16FC0F5}"/>
              </a:ext>
            </a:extLst>
          </p:cNvPr>
          <p:cNvSpPr/>
          <p:nvPr/>
        </p:nvSpPr>
        <p:spPr>
          <a:xfrm>
            <a:off x="9120976" y="293202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4665EE9-2EDE-4849-88E7-F6515904C78A}"/>
              </a:ext>
            </a:extLst>
          </p:cNvPr>
          <p:cNvSpPr/>
          <p:nvPr/>
        </p:nvSpPr>
        <p:spPr>
          <a:xfrm>
            <a:off x="9321739" y="383437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A8CBF3-3AC8-4C16-A302-16DDD117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63C323-64C9-4572-9437-7A8492DE5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3921154"/>
            <a:ext cx="3848773" cy="2901453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871273-11C2-4ACB-9AEE-C3B911B6C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28" y="1071013"/>
            <a:ext cx="6748848" cy="4792081"/>
          </a:xfrm>
          <a:prstGeom prst="rect">
            <a:avLst/>
          </a:prstGeom>
          <a:ln w="12700">
            <a:solidFill>
              <a:srgbClr val="334971"/>
            </a:solidFill>
          </a:ln>
          <a:effectLst/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802F8D9-69F2-41FA-8A99-B59BA350E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0809" y="780944"/>
            <a:ext cx="6495372" cy="4597231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57119C-A988-4CFE-9E4A-2DAD4E313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7393" y="3360086"/>
            <a:ext cx="4737213" cy="915974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8A53F1-3F94-4384-9DF5-3C12B0B7F0A8}"/>
              </a:ext>
            </a:extLst>
          </p:cNvPr>
          <p:cNvSpPr/>
          <p:nvPr/>
        </p:nvSpPr>
        <p:spPr>
          <a:xfrm>
            <a:off x="2400526" y="5015213"/>
            <a:ext cx="400420" cy="200656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F184D19-4807-4C98-B120-ED9ABCEDCDF3}"/>
              </a:ext>
            </a:extLst>
          </p:cNvPr>
          <p:cNvSpPr/>
          <p:nvPr/>
        </p:nvSpPr>
        <p:spPr>
          <a:xfrm>
            <a:off x="2244585" y="495187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35F58FB3-9BAE-4468-91AB-32C044C4BCD0}"/>
              </a:ext>
            </a:extLst>
          </p:cNvPr>
          <p:cNvCxnSpPr>
            <a:cxnSpLocks/>
            <a:stCxn id="29" idx="0"/>
            <a:endCxn id="10" idx="1"/>
          </p:cNvCxnSpPr>
          <p:nvPr/>
        </p:nvCxnSpPr>
        <p:spPr>
          <a:xfrm rot="5400000" flipH="1" flipV="1">
            <a:off x="2565494" y="3853315"/>
            <a:ext cx="1197140" cy="1126657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CF34A90-F8CE-4377-B66C-583C73C67E64}"/>
              </a:ext>
            </a:extLst>
          </p:cNvPr>
          <p:cNvCxnSpPr>
            <a:cxnSpLocks/>
            <a:stCxn id="13" idx="0"/>
            <a:endCxn id="44" idx="1"/>
          </p:cNvCxnSpPr>
          <p:nvPr/>
        </p:nvCxnSpPr>
        <p:spPr>
          <a:xfrm rot="5400000" flipH="1" flipV="1">
            <a:off x="425367" y="3712529"/>
            <a:ext cx="2388411" cy="1122474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40320" y="5467971"/>
            <a:ext cx="436029" cy="218454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4244808-80FA-49D3-8AFE-3F10EDA248A9}"/>
              </a:ext>
            </a:extLst>
          </p:cNvPr>
          <p:cNvSpPr/>
          <p:nvPr/>
        </p:nvSpPr>
        <p:spPr>
          <a:xfrm>
            <a:off x="740763" y="537817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572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689F92C-66AC-47A5-9D6E-E71E5C4B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63C323-64C9-4572-9437-7A8492DE5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3921154"/>
            <a:ext cx="3848773" cy="2901453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6A8CBF3-3AC8-4C16-A302-16DDD1170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9727A74-4E14-4CA9-9832-3F7369695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28" y="1071013"/>
            <a:ext cx="6748848" cy="4792081"/>
          </a:xfrm>
          <a:prstGeom prst="rect">
            <a:avLst/>
          </a:prstGeom>
          <a:ln w="12700">
            <a:solidFill>
              <a:srgbClr val="334971"/>
            </a:solidFill>
          </a:ln>
          <a:effectLst/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90D274E7-7515-4A3A-9E58-409F02374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0599" y="4963574"/>
            <a:ext cx="6486351" cy="409538"/>
          </a:xfrm>
          <a:prstGeom prst="rect">
            <a:avLst/>
          </a:prstGeom>
          <a:ln w="38100">
            <a:solidFill>
              <a:srgbClr val="334971"/>
            </a:solidFill>
          </a:ln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214425A-4E24-4BB9-8873-7030C6811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0601" y="775881"/>
            <a:ext cx="6492699" cy="4184344"/>
          </a:xfrm>
          <a:prstGeom prst="rect">
            <a:avLst/>
          </a:prstGeom>
          <a:ln w="38100"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83583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검수계획보기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검수진행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D50D7A-8A9F-4A41-8AAB-7B4F7E873A63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검수진행기능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(inspection/modify.html)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1011591-4BA2-4720-B693-6E1160068DAF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FC9CE1A-7BDF-4E45-9CB2-2968CFCE7231}"/>
              </a:ext>
            </a:extLst>
          </p:cNvPr>
          <p:cNvSpPr txBox="1"/>
          <p:nvPr/>
        </p:nvSpPr>
        <p:spPr>
          <a:xfrm>
            <a:off x="9061961" y="1618417"/>
            <a:ext cx="299085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4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4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진척 검수 후 진척 평가 결과를 입력</a:t>
            </a:r>
            <a:r>
              <a:rPr lang="en-US" altLang="ko-KR" sz="11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저장할 수 있다</a:t>
            </a:r>
            <a:r>
              <a:rPr lang="en-US" altLang="ko-KR" sz="11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b="1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4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4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4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검수진행 선택시 미리 지정해둔 검수 일정의 진척 평가 결과를 입력할 수 있는 팝업창 생성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1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1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2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차검수의 결과를 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select box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선택가능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 때 선택가능한 값목록은 진척률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(%)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이다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1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검수내용은 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로 처리하여 사용자가 수정할 수 없음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1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,2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차의 검수내용은 각각 해당날짜의 진척률을 나타낸 값이다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</a:p>
          <a:p>
            <a:endParaRPr lang="en-US" altLang="ko-KR" sz="11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납품진척도 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1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차와 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 모두를 고려한 값이며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전체에 대해 얼마나 진척되었는지 나타냄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결과가 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85% 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이하일 경우 검수완료가 불가함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1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납품진척도 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85%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이상일 경우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검수완료 선택시 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</a:t>
            </a:r>
            <a:r>
              <a:rPr lang="ko-KR" altLang="en-US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가지 사건이 동시에 일어난다</a:t>
            </a:r>
            <a:r>
              <a:rPr lang="en-US" altLang="ko-KR" sz="11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1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1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발주서의 발주상태가 검수완료로 자동변경됨</a:t>
            </a:r>
            <a:r>
              <a:rPr lang="en-US" altLang="ko-KR" sz="11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1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1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발주서 상세보기페이지 하단의 검수관련 버튼 사라짐</a:t>
            </a:r>
            <a:r>
              <a:rPr lang="en-US" altLang="ko-KR" sz="11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r>
              <a:rPr lang="ko-KR" altLang="en-US" sz="11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 sz="1100">
              <a:solidFill>
                <a:srgbClr val="FFFF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1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3.  </a:t>
            </a:r>
            <a:r>
              <a:rPr lang="ko-KR" altLang="en-US" sz="11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자재관리의 자재입고 페이지 목록에 추가됨</a:t>
            </a:r>
            <a:r>
              <a:rPr lang="en-US" altLang="ko-KR" sz="11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02533D-2657-48D0-9A13-360A50C7D8AE}"/>
              </a:ext>
            </a:extLst>
          </p:cNvPr>
          <p:cNvSpPr/>
          <p:nvPr/>
        </p:nvSpPr>
        <p:spPr>
          <a:xfrm>
            <a:off x="9116899" y="330097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8E42C09-D08E-43D4-826B-E3B17CE906A6}"/>
              </a:ext>
            </a:extLst>
          </p:cNvPr>
          <p:cNvSpPr/>
          <p:nvPr/>
        </p:nvSpPr>
        <p:spPr>
          <a:xfrm>
            <a:off x="9116899" y="261769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A6BBE6A-19F1-4287-AB72-06C7A4EC82D4}"/>
              </a:ext>
            </a:extLst>
          </p:cNvPr>
          <p:cNvSpPr/>
          <p:nvPr/>
        </p:nvSpPr>
        <p:spPr>
          <a:xfrm>
            <a:off x="9116899" y="397013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4F9A217-0D8F-4201-B7C2-FDF034177E93}"/>
              </a:ext>
            </a:extLst>
          </p:cNvPr>
          <p:cNvSpPr/>
          <p:nvPr/>
        </p:nvSpPr>
        <p:spPr>
          <a:xfrm>
            <a:off x="9116899" y="480728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044429E-0CDC-4A9B-9140-07FD93AD0C7E}"/>
              </a:ext>
            </a:extLst>
          </p:cNvPr>
          <p:cNvSpPr/>
          <p:nvPr/>
        </p:nvSpPr>
        <p:spPr>
          <a:xfrm>
            <a:off x="9116899" y="563491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7EFD4D2-A482-4483-B648-929F0228CD40}"/>
              </a:ext>
            </a:extLst>
          </p:cNvPr>
          <p:cNvSpPr/>
          <p:nvPr/>
        </p:nvSpPr>
        <p:spPr>
          <a:xfrm>
            <a:off x="2141814" y="212648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A97D46F-DB82-4CCA-967D-CA55BC3BBC61}"/>
              </a:ext>
            </a:extLst>
          </p:cNvPr>
          <p:cNvSpPr/>
          <p:nvPr/>
        </p:nvSpPr>
        <p:spPr>
          <a:xfrm>
            <a:off x="2141814" y="241382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FB90875-C35E-40D9-A61C-A945C9D587BD}"/>
              </a:ext>
            </a:extLst>
          </p:cNvPr>
          <p:cNvSpPr/>
          <p:nvPr/>
        </p:nvSpPr>
        <p:spPr>
          <a:xfrm>
            <a:off x="2132289" y="464782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5C7A10-71F0-4135-8F75-45766D771637}"/>
              </a:ext>
            </a:extLst>
          </p:cNvPr>
          <p:cNvSpPr/>
          <p:nvPr/>
        </p:nvSpPr>
        <p:spPr>
          <a:xfrm>
            <a:off x="2326596" y="4994282"/>
            <a:ext cx="457706" cy="246076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B5852C-9842-42BD-ABF5-7046D92FA44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405"/>
          <a:stretch/>
        </p:blipFill>
        <p:spPr>
          <a:xfrm>
            <a:off x="3754664" y="3015517"/>
            <a:ext cx="5019157" cy="1712634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8DBF00-EC74-4C3A-BE91-4BEDA5090F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4666" y="2998404"/>
            <a:ext cx="5019157" cy="954892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155F5ECD-FABF-4A44-88D0-0D748B8A4298}"/>
              </a:ext>
            </a:extLst>
          </p:cNvPr>
          <p:cNvSpPr/>
          <p:nvPr/>
        </p:nvSpPr>
        <p:spPr>
          <a:xfrm>
            <a:off x="3633836" y="3555320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31EA03-0FB8-42D3-8DF7-82B89433D823}"/>
              </a:ext>
            </a:extLst>
          </p:cNvPr>
          <p:cNvSpPr/>
          <p:nvPr/>
        </p:nvSpPr>
        <p:spPr>
          <a:xfrm>
            <a:off x="3633836" y="4428193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BDCBEBC-7DEC-440B-8382-CF9977199227}"/>
              </a:ext>
            </a:extLst>
          </p:cNvPr>
          <p:cNvCxnSpPr>
            <a:cxnSpLocks/>
            <a:stCxn id="38" idx="3"/>
            <a:endCxn id="35" idx="2"/>
          </p:cNvCxnSpPr>
          <p:nvPr/>
        </p:nvCxnSpPr>
        <p:spPr>
          <a:xfrm flipV="1">
            <a:off x="2784302" y="3650941"/>
            <a:ext cx="849534" cy="1466379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8E11A25-D5FA-4AB4-BF23-3596FC6E3F44}"/>
              </a:ext>
            </a:extLst>
          </p:cNvPr>
          <p:cNvCxnSpPr>
            <a:cxnSpLocks/>
            <a:stCxn id="38" idx="3"/>
            <a:endCxn id="37" idx="2"/>
          </p:cNvCxnSpPr>
          <p:nvPr/>
        </p:nvCxnSpPr>
        <p:spPr>
          <a:xfrm flipV="1">
            <a:off x="2784302" y="4523814"/>
            <a:ext cx="849534" cy="593506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8A6D173-72D5-4250-B3B6-6B1C0EA93B33}"/>
              </a:ext>
            </a:extLst>
          </p:cNvPr>
          <p:cNvSpPr/>
          <p:nvPr/>
        </p:nvSpPr>
        <p:spPr>
          <a:xfrm>
            <a:off x="4876051" y="4415909"/>
            <a:ext cx="460771" cy="203526"/>
          </a:xfrm>
          <a:prstGeom prst="rect">
            <a:avLst/>
          </a:prstGeom>
          <a:noFill/>
          <a:ln w="28575">
            <a:solidFill>
              <a:srgbClr val="334971">
                <a:alpha val="69804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DD180C2-B211-4BF4-BFE1-BA0DA2FAE9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2850" y="5105485"/>
            <a:ext cx="5019156" cy="747284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D149E187-4D8A-4E1B-823B-98A98874C4D7}"/>
              </a:ext>
            </a:extLst>
          </p:cNvPr>
          <p:cNvSpPr/>
          <p:nvPr/>
        </p:nvSpPr>
        <p:spPr>
          <a:xfrm>
            <a:off x="3633836" y="5507464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54060AF-22C3-4BCE-A18D-F92B3A1D5333}"/>
              </a:ext>
            </a:extLst>
          </p:cNvPr>
          <p:cNvCxnSpPr>
            <a:cxnSpLocks/>
            <a:stCxn id="38" idx="3"/>
            <a:endCxn id="49" idx="2"/>
          </p:cNvCxnSpPr>
          <p:nvPr/>
        </p:nvCxnSpPr>
        <p:spPr>
          <a:xfrm>
            <a:off x="2784302" y="5117320"/>
            <a:ext cx="849534" cy="485765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F08A32E2-906C-4059-A187-2974F0446AA8}"/>
              </a:ext>
            </a:extLst>
          </p:cNvPr>
          <p:cNvSpPr/>
          <p:nvPr/>
        </p:nvSpPr>
        <p:spPr>
          <a:xfrm>
            <a:off x="2132289" y="502905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4594668-DD33-412E-92AC-58405AC267E8}"/>
              </a:ext>
            </a:extLst>
          </p:cNvPr>
          <p:cNvSpPr/>
          <p:nvPr/>
        </p:nvSpPr>
        <p:spPr>
          <a:xfrm>
            <a:off x="5631364" y="6559893"/>
            <a:ext cx="378911" cy="167615"/>
          </a:xfrm>
          <a:prstGeom prst="rect">
            <a:avLst/>
          </a:prstGeom>
          <a:noFill/>
          <a:ln w="28575">
            <a:solidFill>
              <a:srgbClr val="334971">
                <a:alpha val="69804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3298517C-744B-47DD-86C2-59C9319A32F7}"/>
              </a:ext>
            </a:extLst>
          </p:cNvPr>
          <p:cNvCxnSpPr>
            <a:stCxn id="60" idx="0"/>
            <a:endCxn id="46" idx="3"/>
          </p:cNvCxnSpPr>
          <p:nvPr/>
        </p:nvCxnSpPr>
        <p:spPr>
          <a:xfrm rot="16200000" flipV="1">
            <a:off x="4557711" y="5296784"/>
            <a:ext cx="2042221" cy="483998"/>
          </a:xfrm>
          <a:prstGeom prst="bentConnector2">
            <a:avLst/>
          </a:prstGeom>
          <a:ln w="28575">
            <a:solidFill>
              <a:srgbClr val="334971">
                <a:alpha val="69804"/>
              </a:srgb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45A1C698-4E5F-4FCD-9B6F-346FD3F07376}"/>
              </a:ext>
            </a:extLst>
          </p:cNvPr>
          <p:cNvCxnSpPr>
            <a:cxnSpLocks/>
            <a:stCxn id="48" idx="0"/>
            <a:endCxn id="65" idx="1"/>
          </p:cNvCxnSpPr>
          <p:nvPr/>
        </p:nvCxnSpPr>
        <p:spPr>
          <a:xfrm rot="5400000" flipH="1" flipV="1">
            <a:off x="80386" y="3417756"/>
            <a:ext cx="2599918" cy="1500512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BBDDDD5-31DA-4181-A3E0-9114E8998AC6}"/>
              </a:ext>
            </a:extLst>
          </p:cNvPr>
          <p:cNvSpPr/>
          <p:nvPr/>
        </p:nvSpPr>
        <p:spPr>
          <a:xfrm>
            <a:off x="412074" y="5467971"/>
            <a:ext cx="436029" cy="218454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354E220-9705-4FD1-A9ED-864435DC1604}"/>
              </a:ext>
            </a:extLst>
          </p:cNvPr>
          <p:cNvSpPr/>
          <p:nvPr/>
        </p:nvSpPr>
        <p:spPr>
          <a:xfrm>
            <a:off x="312896" y="539503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A14AB60-CE9B-42F4-BDBF-65C01954500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4565"/>
          <a:stretch/>
        </p:blipFill>
        <p:spPr>
          <a:xfrm>
            <a:off x="3738958" y="1979003"/>
            <a:ext cx="4360420" cy="689215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C939BBB-11C5-48E0-A7CE-6925E30944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6134" y="1090264"/>
            <a:ext cx="2398732" cy="838238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6" name="타원 65">
            <a:extLst>
              <a:ext uri="{FF2B5EF4-FFF2-40B4-BE49-F238E27FC236}">
                <a16:creationId xmlns:a16="http://schemas.microsoft.com/office/drawing/2014/main" id="{3855CA08-5A5A-421F-B0AC-A1E5B20011FF}"/>
              </a:ext>
            </a:extLst>
          </p:cNvPr>
          <p:cNvSpPr/>
          <p:nvPr/>
        </p:nvSpPr>
        <p:spPr>
          <a:xfrm>
            <a:off x="3633836" y="12893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5B0FD9-35BB-4C23-9CE5-76FA3F553A3A}"/>
              </a:ext>
            </a:extLst>
          </p:cNvPr>
          <p:cNvSpPr/>
          <p:nvPr/>
        </p:nvSpPr>
        <p:spPr>
          <a:xfrm>
            <a:off x="3858025" y="2496960"/>
            <a:ext cx="308827" cy="14268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2C4CE7F-25C8-405E-8272-8E1AC46401E0}"/>
              </a:ext>
            </a:extLst>
          </p:cNvPr>
          <p:cNvSpPr/>
          <p:nvPr/>
        </p:nvSpPr>
        <p:spPr>
          <a:xfrm>
            <a:off x="9116899" y="5982728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1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500C3F2-D08A-47DB-9364-BC0D9A6E0A55}"/>
              </a:ext>
            </a:extLst>
          </p:cNvPr>
          <p:cNvSpPr/>
          <p:nvPr/>
        </p:nvSpPr>
        <p:spPr>
          <a:xfrm>
            <a:off x="9116899" y="6319811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2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F298604-E330-4DC2-BEFC-CDA8DF75E6F1}"/>
              </a:ext>
            </a:extLst>
          </p:cNvPr>
          <p:cNvSpPr/>
          <p:nvPr/>
        </p:nvSpPr>
        <p:spPr>
          <a:xfrm>
            <a:off x="9116899" y="6675525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3</a:t>
            </a:r>
            <a:endParaRPr lang="ko-KR" altLang="en-US" sz="11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18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708A6726-2F50-410E-9853-8383C60CF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55502"/>
              </p:ext>
            </p:extLst>
          </p:nvPr>
        </p:nvGraphicFramePr>
        <p:xfrm>
          <a:off x="335560" y="1640122"/>
          <a:ext cx="11518084" cy="46323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4359">
                  <a:extLst>
                    <a:ext uri="{9D8B030D-6E8A-4147-A177-3AD203B41FA5}">
                      <a16:colId xmlns:a16="http://schemas.microsoft.com/office/drawing/2014/main" val="2001606323"/>
                    </a:ext>
                  </a:extLst>
                </a:gridCol>
                <a:gridCol w="3594683">
                  <a:extLst>
                    <a:ext uri="{9D8B030D-6E8A-4147-A177-3AD203B41FA5}">
                      <a16:colId xmlns:a16="http://schemas.microsoft.com/office/drawing/2014/main" val="4206628831"/>
                    </a:ext>
                  </a:extLst>
                </a:gridCol>
                <a:gridCol w="2160165">
                  <a:extLst>
                    <a:ext uri="{9D8B030D-6E8A-4147-A177-3AD203B41FA5}">
                      <a16:colId xmlns:a16="http://schemas.microsoft.com/office/drawing/2014/main" val="2692102081"/>
                    </a:ext>
                  </a:extLst>
                </a:gridCol>
                <a:gridCol w="3598877">
                  <a:extLst>
                    <a:ext uri="{9D8B030D-6E8A-4147-A177-3AD203B41FA5}">
                      <a16:colId xmlns:a16="http://schemas.microsoft.com/office/drawing/2014/main" val="849249729"/>
                    </a:ext>
                  </a:extLst>
                </a:gridCol>
              </a:tblGrid>
              <a:tr h="1544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조달관리</a:t>
                      </a:r>
                      <a:endParaRPr lang="en-US" altLang="ko-KR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&gt;</a:t>
                      </a:r>
                      <a:r>
                        <a:rPr lang="ko-KR" altLang="en-US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품목관리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발주관리</a:t>
                      </a:r>
                      <a:endParaRPr lang="en-US" altLang="ko-KR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188763"/>
                  </a:ext>
                </a:extLst>
              </a:tr>
              <a:tr h="1544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조달관리</a:t>
                      </a:r>
                      <a:endParaRPr lang="en-US" altLang="ko-KR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&gt;</a:t>
                      </a:r>
                      <a:r>
                        <a:rPr lang="ko-KR" altLang="en-US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계약관리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자재관리</a:t>
                      </a:r>
                      <a:endParaRPr lang="en-US" altLang="ko-KR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78214"/>
                  </a:ext>
                </a:extLst>
              </a:tr>
              <a:tr h="1544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조달관리</a:t>
                      </a:r>
                      <a:endParaRPr lang="en-US" altLang="ko-KR"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&gt;</a:t>
                      </a:r>
                      <a:r>
                        <a:rPr lang="ko-KR" altLang="en-US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조달계획관리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보안정책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77563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81058C8-6A1D-4994-B234-96A564854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214" b="64120"/>
          <a:stretch/>
        </p:blipFill>
        <p:spPr>
          <a:xfrm>
            <a:off x="2580926" y="1715622"/>
            <a:ext cx="2916849" cy="14219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D048DE-10B5-418C-B15D-8EF7BC7DE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232" y="3213118"/>
            <a:ext cx="3312742" cy="14566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A03AAD-7008-4CBE-8991-3E3B45116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232" y="4767941"/>
            <a:ext cx="3312742" cy="117824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367F825-A9ED-42CE-84A4-2041DE9C8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32" r="33693"/>
          <a:stretch/>
        </p:blipFill>
        <p:spPr>
          <a:xfrm>
            <a:off x="2580926" y="3213119"/>
            <a:ext cx="1831684" cy="149307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420F30E-C2A5-404D-ADC6-8536BED2D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11" t="39532" b="20780"/>
          <a:stretch/>
        </p:blipFill>
        <p:spPr>
          <a:xfrm>
            <a:off x="2580925" y="4781688"/>
            <a:ext cx="1169096" cy="14208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D79F05-7267-41F6-8F47-67B14B0DE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9231" y="1658295"/>
            <a:ext cx="2752101" cy="1479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ADCDAC-5242-4DCA-BCD9-401AB4756579}"/>
              </a:ext>
            </a:extLst>
          </p:cNvPr>
          <p:cNvSpPr txBox="1"/>
          <p:nvPr/>
        </p:nvSpPr>
        <p:spPr>
          <a:xfrm>
            <a:off x="335560" y="448211"/>
            <a:ext cx="655306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44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데이터 베이스 구성</a:t>
            </a:r>
            <a:endParaRPr lang="ko-KR" altLang="en-US" sz="4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795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689F92C-66AC-47A5-9D6E-E71E5C4B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25684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마감완료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1011591-4BA2-4720-B693-6E1160068DAF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158DE3D3-EAE5-4541-A029-08BB665DA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251" y="3921153"/>
            <a:ext cx="3851770" cy="2901453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2DB2B83A-88CD-4DAC-BD34-23FC5B049A6F}"/>
              </a:ext>
            </a:extLst>
          </p:cNvPr>
          <p:cNvCxnSpPr>
            <a:cxnSpLocks/>
            <a:endCxn id="64" idx="2"/>
          </p:cNvCxnSpPr>
          <p:nvPr/>
        </p:nvCxnSpPr>
        <p:spPr>
          <a:xfrm rot="10800000">
            <a:off x="3469105" y="5243433"/>
            <a:ext cx="2175367" cy="1399725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E5401A2-89B0-45FA-BCDE-716ACC835792}"/>
              </a:ext>
            </a:extLst>
          </p:cNvPr>
          <p:cNvSpPr/>
          <p:nvPr/>
        </p:nvSpPr>
        <p:spPr>
          <a:xfrm>
            <a:off x="5644471" y="6549239"/>
            <a:ext cx="384854" cy="203985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6449635A-2609-4049-B082-0E1BBDCC2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322" y="800208"/>
            <a:ext cx="3851770" cy="3120945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66" name="타원 65">
            <a:extLst>
              <a:ext uri="{FF2B5EF4-FFF2-40B4-BE49-F238E27FC236}">
                <a16:creationId xmlns:a16="http://schemas.microsoft.com/office/drawing/2014/main" id="{93CA01F6-719F-49C5-92ED-14A61E94E65E}"/>
              </a:ext>
            </a:extLst>
          </p:cNvPr>
          <p:cNvSpPr/>
          <p:nvPr/>
        </p:nvSpPr>
        <p:spPr>
          <a:xfrm>
            <a:off x="5519343" y="643112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56A42F6C-715A-471C-ACD2-0D08D5795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11" y="1614567"/>
            <a:ext cx="5143786" cy="3628865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FEEADAB-8AD3-4066-8265-1C2FF13CB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888" y="2783360"/>
            <a:ext cx="6318365" cy="773580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056D6B47-28A8-4E59-9882-565F82FD1AC6}"/>
              </a:ext>
            </a:extLst>
          </p:cNvPr>
          <p:cNvSpPr/>
          <p:nvPr/>
        </p:nvSpPr>
        <p:spPr>
          <a:xfrm>
            <a:off x="2628509" y="3032203"/>
            <a:ext cx="453005" cy="36899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410FFC7-B360-4BF6-B02B-0C019976B7E7}"/>
              </a:ext>
            </a:extLst>
          </p:cNvPr>
          <p:cNvSpPr/>
          <p:nvPr/>
        </p:nvSpPr>
        <p:spPr>
          <a:xfrm>
            <a:off x="902755" y="492856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5BF33B49-DFB7-43B1-879D-BCF65D79FFCB}"/>
              </a:ext>
            </a:extLst>
          </p:cNvPr>
          <p:cNvCxnSpPr>
            <a:cxnSpLocks/>
            <a:stCxn id="67" idx="0"/>
            <a:endCxn id="68" idx="1"/>
          </p:cNvCxnSpPr>
          <p:nvPr/>
        </p:nvCxnSpPr>
        <p:spPr>
          <a:xfrm rot="5400000" flipH="1" flipV="1">
            <a:off x="886425" y="3282101"/>
            <a:ext cx="1758414" cy="1534512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F878289-6AE9-43D5-8012-3FF465D907D1}"/>
              </a:ext>
            </a:extLst>
          </p:cNvPr>
          <p:cNvSpPr/>
          <p:nvPr/>
        </p:nvSpPr>
        <p:spPr>
          <a:xfrm>
            <a:off x="4895459" y="1042738"/>
            <a:ext cx="453005" cy="36899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E2DFEA7-5596-4A12-B4F3-91DDDCDBFAD6}"/>
              </a:ext>
            </a:extLst>
          </p:cNvPr>
          <p:cNvSpPr txBox="1"/>
          <p:nvPr/>
        </p:nvSpPr>
        <p:spPr>
          <a:xfrm>
            <a:off x="9061961" y="1612145"/>
            <a:ext cx="299085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자재입고 시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발주서의 내용을 확인하고 마감완료 처리한다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마감완료 선택시 진척검수 결과화면이 팝업으로 뜬다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마감완료 선택시 발주서의 상태가 입고처리에서 마감완료로 변경된다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D6056269-C280-4BA7-B671-A2DA72A32686}"/>
              </a:ext>
            </a:extLst>
          </p:cNvPr>
          <p:cNvSpPr/>
          <p:nvPr/>
        </p:nvSpPr>
        <p:spPr>
          <a:xfrm>
            <a:off x="9120976" y="326865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2443314D-1214-4EA4-9C38-6762A1B52D75}"/>
              </a:ext>
            </a:extLst>
          </p:cNvPr>
          <p:cNvSpPr/>
          <p:nvPr/>
        </p:nvSpPr>
        <p:spPr>
          <a:xfrm>
            <a:off x="9120976" y="270912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4591E26-9EF2-425B-89AA-4B97155C74D5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발주서 마감기능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(inspection/complete.html)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EE0416AB-F8C0-4CC8-96E1-069B1DE9D5AB}"/>
              </a:ext>
            </a:extLst>
          </p:cNvPr>
          <p:cNvCxnSpPr>
            <a:stCxn id="89" idx="1"/>
            <a:endCxn id="69" idx="0"/>
          </p:cNvCxnSpPr>
          <p:nvPr/>
        </p:nvCxnSpPr>
        <p:spPr>
          <a:xfrm rot="10800000" flipV="1">
            <a:off x="2855013" y="1227237"/>
            <a:ext cx="2040447" cy="1804966"/>
          </a:xfrm>
          <a:prstGeom prst="bentConnector2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329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1928733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자재관리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03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999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5448846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DAB02-A6BC-4B00-A168-CCC96760887F}"/>
              </a:ext>
            </a:extLst>
          </p:cNvPr>
          <p:cNvSpPr txBox="1"/>
          <p:nvPr/>
        </p:nvSpPr>
        <p:spPr>
          <a:xfrm>
            <a:off x="6700978" y="2004540"/>
            <a:ext cx="438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입고처리 마감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거래명세서 발행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734F3-BC05-4467-BD3A-CA5672615C7C}"/>
              </a:ext>
            </a:extLst>
          </p:cNvPr>
          <p:cNvSpPr txBox="1"/>
          <p:nvPr/>
        </p:nvSpPr>
        <p:spPr>
          <a:xfrm>
            <a:off x="6700978" y="1419169"/>
            <a:ext cx="254108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01 </a:t>
            </a:r>
            <a:r>
              <a:rPr lang="ko-KR" altLang="en-US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 입고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1D162-8697-4789-8AAD-F9E53D5C8ED6}"/>
              </a:ext>
            </a:extLst>
          </p:cNvPr>
          <p:cNvSpPr txBox="1"/>
          <p:nvPr/>
        </p:nvSpPr>
        <p:spPr>
          <a:xfrm>
            <a:off x="6700978" y="3518252"/>
            <a:ext cx="438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출고 처리 진행</a:t>
            </a:r>
            <a:r>
              <a:rPr lang="en-US" altLang="ko-KR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</a:t>
            </a:r>
            <a:r>
              <a:rPr lang="en-US" altLang="ko-KR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및 재고 금액 산출</a:t>
            </a:r>
            <a:r>
              <a:rPr lang="en-US" altLang="ko-KR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월별 재고금액 현황 리포트 확인</a:t>
            </a:r>
            <a:r>
              <a:rPr lang="en-US" altLang="ko-KR" sz="1600" dirty="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636C1A-9CBB-404B-9362-685BAA044718}"/>
              </a:ext>
            </a:extLst>
          </p:cNvPr>
          <p:cNvSpPr txBox="1"/>
          <p:nvPr/>
        </p:nvSpPr>
        <p:spPr>
          <a:xfrm>
            <a:off x="6700978" y="2932881"/>
            <a:ext cx="254589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02 </a:t>
            </a:r>
            <a:r>
              <a:rPr lang="ko-KR" altLang="en-US" sz="32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 출고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6D3544-2BC7-43EE-A2AD-77107A07E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9"/>
          <a:stretch/>
        </p:blipFill>
        <p:spPr>
          <a:xfrm>
            <a:off x="1380036" y="1018195"/>
            <a:ext cx="2661186" cy="49989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56B943-DDB5-4B29-AB05-0AAD13AD5D11}"/>
              </a:ext>
            </a:extLst>
          </p:cNvPr>
          <p:cNvSpPr/>
          <p:nvPr/>
        </p:nvSpPr>
        <p:spPr>
          <a:xfrm>
            <a:off x="1387387" y="1018196"/>
            <a:ext cx="2661186" cy="2410803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903A93-1434-4A8D-BF11-16E380F195E8}"/>
              </a:ext>
            </a:extLst>
          </p:cNvPr>
          <p:cNvSpPr/>
          <p:nvPr/>
        </p:nvSpPr>
        <p:spPr>
          <a:xfrm>
            <a:off x="1387387" y="5250425"/>
            <a:ext cx="2661186" cy="766685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748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입고기능</a:t>
            </a:r>
            <a:endParaRPr lang="en-US" altLang="ko-KR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(stock/list2.html)</a:t>
            </a:r>
          </a:p>
          <a:p>
            <a:endParaRPr lang="en-US" altLang="ko-KR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47402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3-1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자재입고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59" y="111456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999292"/>
            <a:ext cx="299085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 시스템에서 </a:t>
            </a:r>
            <a:r>
              <a:rPr lang="ko-KR" altLang="en-US" sz="1200" dirty="0" err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검수완료된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데이터의 입고를 진행한다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라디오 버튼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ajax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사용하여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모달에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자동으로 값을 입력한다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자재입고 버튼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모달을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활성화한다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완료 버튼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자재정보 상세보기 화면에 입고 내역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입고날짜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입고수량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신청자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남기고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발주상태가 입고처리로 변경되고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모달에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입력된 값이 자재 테이블에 저장되며 자재입고 목록에서 사라진다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6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4D0259-BDCA-4A6E-9170-230298EFB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4" y="1119812"/>
            <a:ext cx="8881490" cy="2309188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671AE547-8080-4918-A109-8D04515667D3}"/>
              </a:ext>
            </a:extLst>
          </p:cNvPr>
          <p:cNvSpPr/>
          <p:nvPr/>
        </p:nvSpPr>
        <p:spPr>
          <a:xfrm>
            <a:off x="102754" y="197083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ED13CA7-5F6B-4E5E-A5AB-34CCA4852B80}"/>
              </a:ext>
            </a:extLst>
          </p:cNvPr>
          <p:cNvSpPr/>
          <p:nvPr/>
        </p:nvSpPr>
        <p:spPr>
          <a:xfrm>
            <a:off x="8168186" y="283056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B38CB5-82F5-408F-BA09-BA27F654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17" y="2830562"/>
            <a:ext cx="2798983" cy="3743085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E152E53-3313-48E1-84EC-D7AEE3BE8680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7516300" y="3248269"/>
            <a:ext cx="886693" cy="1453836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33CE5DB0-88A1-4B6E-9070-4AFEAF490B95}"/>
              </a:ext>
            </a:extLst>
          </p:cNvPr>
          <p:cNvSpPr/>
          <p:nvPr/>
        </p:nvSpPr>
        <p:spPr>
          <a:xfrm>
            <a:off x="1469657" y="2134633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B9C944A-CC79-4D32-9C00-2099927E3A87}"/>
              </a:ext>
            </a:extLst>
          </p:cNvPr>
          <p:cNvSpPr/>
          <p:nvPr/>
        </p:nvSpPr>
        <p:spPr>
          <a:xfrm>
            <a:off x="9122713" y="236749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CF7E1D3-5D1E-43BB-A839-D77F779A24DF}"/>
              </a:ext>
            </a:extLst>
          </p:cNvPr>
          <p:cNvSpPr/>
          <p:nvPr/>
        </p:nvSpPr>
        <p:spPr>
          <a:xfrm>
            <a:off x="9122713" y="292110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157593E-E4E9-4A91-8AE2-6B79AB6D1FEB}"/>
              </a:ext>
            </a:extLst>
          </p:cNvPr>
          <p:cNvSpPr/>
          <p:nvPr/>
        </p:nvSpPr>
        <p:spPr>
          <a:xfrm>
            <a:off x="6584534" y="625240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40A203F-B57A-4F36-9C1C-36C62E48F0D7}"/>
              </a:ext>
            </a:extLst>
          </p:cNvPr>
          <p:cNvSpPr/>
          <p:nvPr/>
        </p:nvSpPr>
        <p:spPr>
          <a:xfrm>
            <a:off x="9122713" y="347471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C4D3BE-A811-44DB-ADC8-8E1031368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78" y="3227094"/>
            <a:ext cx="4353611" cy="2232305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8A9EE1-D1C1-4010-A99D-C648E8817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78" y="5746731"/>
            <a:ext cx="4027645" cy="816795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BB0A1E-394C-44FB-BAC5-9828F85EE7C1}"/>
              </a:ext>
            </a:extLst>
          </p:cNvPr>
          <p:cNvSpPr/>
          <p:nvPr/>
        </p:nvSpPr>
        <p:spPr>
          <a:xfrm>
            <a:off x="110978" y="4741984"/>
            <a:ext cx="1684640" cy="421239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1A7E5BC-A0A5-4B28-BB72-73E97B8EC23E}"/>
              </a:ext>
            </a:extLst>
          </p:cNvPr>
          <p:cNvSpPr/>
          <p:nvPr/>
        </p:nvSpPr>
        <p:spPr>
          <a:xfrm>
            <a:off x="3385313" y="5787816"/>
            <a:ext cx="677317" cy="715196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5B42B5F7-2701-4360-AC01-053C7C7AE33E}"/>
              </a:ext>
            </a:extLst>
          </p:cNvPr>
          <p:cNvCxnSpPr>
            <a:cxnSpLocks/>
            <a:stCxn id="55" idx="2"/>
            <a:endCxn id="23" idx="3"/>
          </p:cNvCxnSpPr>
          <p:nvPr/>
        </p:nvCxnSpPr>
        <p:spPr>
          <a:xfrm rot="10800000">
            <a:off x="4062630" y="6145415"/>
            <a:ext cx="2521904" cy="202615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CA977364-20C6-4D28-9533-7AE31C6FE75F}"/>
              </a:ext>
            </a:extLst>
          </p:cNvPr>
          <p:cNvCxnSpPr>
            <a:cxnSpLocks/>
            <a:stCxn id="55" idx="2"/>
            <a:endCxn id="22" idx="3"/>
          </p:cNvCxnSpPr>
          <p:nvPr/>
        </p:nvCxnSpPr>
        <p:spPr>
          <a:xfrm rot="10800000">
            <a:off x="1795618" y="4952605"/>
            <a:ext cx="4788916" cy="1395425"/>
          </a:xfrm>
          <a:prstGeom prst="bentConnector3">
            <a:avLst>
              <a:gd name="adj1" fmla="val 26398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011CC5A-A206-43CD-BB07-FF2E4AD51051}"/>
              </a:ext>
            </a:extLst>
          </p:cNvPr>
          <p:cNvCxnSpPr>
            <a:cxnSpLocks/>
            <a:stCxn id="36" idx="6"/>
            <a:endCxn id="30" idx="0"/>
          </p:cNvCxnSpPr>
          <p:nvPr/>
        </p:nvCxnSpPr>
        <p:spPr>
          <a:xfrm>
            <a:off x="1605583" y="2202596"/>
            <a:ext cx="6658224" cy="627966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AA875657-3A0E-4341-84DC-7193AB7F0178}"/>
              </a:ext>
            </a:extLst>
          </p:cNvPr>
          <p:cNvSpPr/>
          <p:nvPr/>
        </p:nvSpPr>
        <p:spPr>
          <a:xfrm>
            <a:off x="8402993" y="3112343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127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거래명세서</a:t>
            </a:r>
            <a:endParaRPr lang="en-US" altLang="ko-KR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(stock/list2.html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tradeprint.html)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528542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3-1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자재입고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거래명세서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59" y="1488143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59" y="1273922"/>
            <a:ext cx="2990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600" b="1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 시스템에서 </a:t>
            </a:r>
            <a:r>
              <a:rPr lang="ko-KR" altLang="en-US" sz="1200" dirty="0" err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마감완료된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데이터의 거래명세서를 발행한다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라디오 버튼 선택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거래명세서 버튼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라디오 버튼으로 선택한 값이 거래명세서 팝업창에 자동으로 표기된다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3D13FD-3988-407C-9DD3-8AAC9D3C8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812"/>
            <a:ext cx="8904244" cy="3510911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02FAA5E1-AF45-4B87-8DE7-146831DD8A44}"/>
              </a:ext>
            </a:extLst>
          </p:cNvPr>
          <p:cNvSpPr/>
          <p:nvPr/>
        </p:nvSpPr>
        <p:spPr>
          <a:xfrm>
            <a:off x="167393" y="172577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9E1F9A-C7F9-48D3-A364-FA7D07D86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67" y="4407849"/>
            <a:ext cx="6514959" cy="2307381"/>
          </a:xfrm>
          <a:prstGeom prst="rect">
            <a:avLst/>
          </a:prstGeom>
          <a:ln w="38100">
            <a:solidFill>
              <a:srgbClr val="334971"/>
            </a:solidFill>
          </a:ln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504D0136-58D1-4DFF-8C2E-680BD2E5FB35}"/>
              </a:ext>
            </a:extLst>
          </p:cNvPr>
          <p:cNvSpPr/>
          <p:nvPr/>
        </p:nvSpPr>
        <p:spPr>
          <a:xfrm>
            <a:off x="9110506" y="283285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CC5A1BA-1E92-4A3C-ACF9-998CB4E1D8BD}"/>
              </a:ext>
            </a:extLst>
          </p:cNvPr>
          <p:cNvSpPr/>
          <p:nvPr/>
        </p:nvSpPr>
        <p:spPr>
          <a:xfrm>
            <a:off x="9110506" y="318983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110A669-FFEF-4014-83B5-28AD8D64FBAF}"/>
              </a:ext>
            </a:extLst>
          </p:cNvPr>
          <p:cNvSpPr/>
          <p:nvPr/>
        </p:nvSpPr>
        <p:spPr>
          <a:xfrm>
            <a:off x="8124686" y="409729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CBE9094-BDD4-4ECE-81AC-7D339C2E5CD8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7600426" y="4475812"/>
            <a:ext cx="893158" cy="1085728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791614EB-63AF-430C-8018-9A0646D7F189}"/>
              </a:ext>
            </a:extLst>
          </p:cNvPr>
          <p:cNvSpPr/>
          <p:nvPr/>
        </p:nvSpPr>
        <p:spPr>
          <a:xfrm>
            <a:off x="1360600" y="1725776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957F122-856E-4733-9D43-060089A5F33C}"/>
              </a:ext>
            </a:extLst>
          </p:cNvPr>
          <p:cNvCxnSpPr>
            <a:cxnSpLocks/>
            <a:stCxn id="20" idx="6"/>
            <a:endCxn id="16" idx="0"/>
          </p:cNvCxnSpPr>
          <p:nvPr/>
        </p:nvCxnSpPr>
        <p:spPr>
          <a:xfrm>
            <a:off x="1496526" y="1793739"/>
            <a:ext cx="6723781" cy="2303560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E17CA278-AF8B-4BA8-830C-C5D69D133F8B}"/>
              </a:ext>
            </a:extLst>
          </p:cNvPr>
          <p:cNvSpPr/>
          <p:nvPr/>
        </p:nvSpPr>
        <p:spPr>
          <a:xfrm>
            <a:off x="8493583" y="4339886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71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F160F95E-F66F-4169-8684-5E154C213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0" y="2622898"/>
            <a:ext cx="8573684" cy="4043598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검색기능</a:t>
            </a:r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(stock/list.html)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4710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3-2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자재출고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8179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0" y="968082"/>
            <a:ext cx="2990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자재분류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일반검색을 통해 등록된 품목을 검색할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대분류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중분류 선택</a:t>
            </a:r>
          </a:p>
          <a:p>
            <a:endParaRPr lang="ko-KR" altLang="en-US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 항목선택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키워드 입력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04D0136-58D1-4DFF-8C2E-680BD2E5FB35}"/>
              </a:ext>
            </a:extLst>
          </p:cNvPr>
          <p:cNvSpPr/>
          <p:nvPr/>
        </p:nvSpPr>
        <p:spPr>
          <a:xfrm>
            <a:off x="9122354" y="228263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CC5A1BA-1E92-4A3C-ACF9-998CB4E1D8BD}"/>
              </a:ext>
            </a:extLst>
          </p:cNvPr>
          <p:cNvSpPr/>
          <p:nvPr/>
        </p:nvSpPr>
        <p:spPr>
          <a:xfrm>
            <a:off x="9122354" y="263242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86A28AB-D263-48DF-A2AA-48299DCCE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60" y="1165820"/>
            <a:ext cx="1492582" cy="1076324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A4EAF75-7EE9-496C-8ED4-3D261A645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447" y="1141806"/>
            <a:ext cx="1471612" cy="1177290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61E6A7D-B270-4B8C-BA4C-A7F698616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593" y="1141806"/>
            <a:ext cx="1530462" cy="646331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13EDB67-42F7-41C9-8AA0-9E7028375627}"/>
              </a:ext>
            </a:extLst>
          </p:cNvPr>
          <p:cNvCxnSpPr>
            <a:cxnSpLocks/>
            <a:stCxn id="67" idx="0"/>
            <a:endCxn id="55" idx="2"/>
          </p:cNvCxnSpPr>
          <p:nvPr/>
        </p:nvCxnSpPr>
        <p:spPr>
          <a:xfrm rot="5400000" flipH="1" flipV="1">
            <a:off x="3460492" y="2084270"/>
            <a:ext cx="892935" cy="1362588"/>
          </a:xfrm>
          <a:prstGeom prst="bentConnector3">
            <a:avLst>
              <a:gd name="adj1" fmla="val 50000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B2D8AED9-39C8-4E45-B0DF-39C16BC9C7D7}"/>
              </a:ext>
            </a:extLst>
          </p:cNvPr>
          <p:cNvSpPr/>
          <p:nvPr/>
        </p:nvSpPr>
        <p:spPr>
          <a:xfrm>
            <a:off x="724360" y="333281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7B10D66-FB99-4E80-9CB7-2350E46F0BC1}"/>
              </a:ext>
            </a:extLst>
          </p:cNvPr>
          <p:cNvSpPr/>
          <p:nvPr/>
        </p:nvSpPr>
        <p:spPr>
          <a:xfrm>
            <a:off x="713196" y="359278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B3F8642-6851-4645-A2D7-16EB2883BE8C}"/>
              </a:ext>
            </a:extLst>
          </p:cNvPr>
          <p:cNvSpPr/>
          <p:nvPr/>
        </p:nvSpPr>
        <p:spPr>
          <a:xfrm>
            <a:off x="2440389" y="359278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6" name="순서도: 연결자 65">
            <a:extLst>
              <a:ext uri="{FF2B5EF4-FFF2-40B4-BE49-F238E27FC236}">
                <a16:creationId xmlns:a16="http://schemas.microsoft.com/office/drawing/2014/main" id="{096A85B9-A31A-4E12-BB45-59C1CD0E3C26}"/>
              </a:ext>
            </a:extLst>
          </p:cNvPr>
          <p:cNvSpPr/>
          <p:nvPr/>
        </p:nvSpPr>
        <p:spPr>
          <a:xfrm>
            <a:off x="1532587" y="3212031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id="{825CE4AD-1F4C-4570-8AF6-1C0493F6BBBC}"/>
              </a:ext>
            </a:extLst>
          </p:cNvPr>
          <p:cNvSpPr/>
          <p:nvPr/>
        </p:nvSpPr>
        <p:spPr>
          <a:xfrm>
            <a:off x="3157702" y="3212031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순서도: 연결자 67">
            <a:extLst>
              <a:ext uri="{FF2B5EF4-FFF2-40B4-BE49-F238E27FC236}">
                <a16:creationId xmlns:a16="http://schemas.microsoft.com/office/drawing/2014/main" id="{ECE65E59-86DE-4FD6-86A0-71FB5C9C707E}"/>
              </a:ext>
            </a:extLst>
          </p:cNvPr>
          <p:cNvSpPr/>
          <p:nvPr/>
        </p:nvSpPr>
        <p:spPr>
          <a:xfrm>
            <a:off x="1536487" y="373414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2F472B8A-771A-4E9E-92DD-60C8E610C96E}"/>
              </a:ext>
            </a:extLst>
          </p:cNvPr>
          <p:cNvCxnSpPr>
            <a:cxnSpLocks/>
            <a:stCxn id="68" idx="4"/>
            <a:endCxn id="56" idx="1"/>
          </p:cNvCxnSpPr>
          <p:nvPr/>
        </p:nvCxnSpPr>
        <p:spPr>
          <a:xfrm rot="5400000" flipH="1">
            <a:off x="-259528" y="2006094"/>
            <a:ext cx="2405099" cy="1322857"/>
          </a:xfrm>
          <a:prstGeom prst="bentConnector4">
            <a:avLst>
              <a:gd name="adj1" fmla="val -9505"/>
              <a:gd name="adj2" fmla="val 117281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D5B5C168-2A84-4303-9CAD-259F2536B689}"/>
              </a:ext>
            </a:extLst>
          </p:cNvPr>
          <p:cNvCxnSpPr>
            <a:stCxn id="66" idx="0"/>
            <a:endCxn id="54" idx="2"/>
          </p:cNvCxnSpPr>
          <p:nvPr/>
        </p:nvCxnSpPr>
        <p:spPr>
          <a:xfrm rot="5400000" flipH="1" flipV="1">
            <a:off x="1731457" y="2111238"/>
            <a:ext cx="969887" cy="1231701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787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출고기능</a:t>
            </a:r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(stock/list.html)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4710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3-2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자재출고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8179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0" y="968082"/>
            <a:ext cx="29908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자재목록 테이블에서 자재 출고를 진행한다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라디오 버튼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ajax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사용하여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모달에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자동으로 값을 입력한다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자재출고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버튼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 모달을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활성화한다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자재의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기본 정보들은 자동 입력되고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</a:t>
            </a:r>
          </a:p>
          <a:p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출고수량과 신청자 값은 수동으로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입력한다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완료 버튼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 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재고수량보다 많은 출고수량 </a:t>
            </a:r>
            <a:r>
              <a:rPr lang="ko-KR" altLang="en-US" sz="1200" dirty="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입력 </a:t>
            </a: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시 </a:t>
            </a:r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</a:p>
          <a:p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alert</a:t>
            </a:r>
            <a:r>
              <a:rPr lang="ko-KR" altLang="en-US" sz="1200" dirty="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통해 재고수량 </a:t>
            </a: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확인 메시지 출력</a:t>
            </a:r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재고수량보다 같거나 적은 출고수량</a:t>
            </a:r>
            <a:endParaRPr lang="en-US" altLang="ko-KR" sz="1200">
              <a:solidFill>
                <a:srgbClr val="FFFF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입력 시 </a:t>
            </a:r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</a:t>
            </a:r>
          </a:p>
          <a:p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출고수량</a:t>
            </a:r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재고수량이 수정되고</a:t>
            </a:r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</a:t>
            </a:r>
          </a:p>
          <a:p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재고금액이 </a:t>
            </a:r>
            <a:r>
              <a:rPr lang="ko-KR" altLang="en-US" sz="1200" dirty="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자동 </a:t>
            </a: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계산되며 자재정보</a:t>
            </a:r>
            <a:endParaRPr lang="en-US" altLang="ko-KR" sz="1200">
              <a:solidFill>
                <a:srgbClr val="FFFF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상세보기 </a:t>
            </a:r>
            <a:r>
              <a:rPr lang="ko-KR" altLang="en-US" sz="1200" dirty="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화면에 출고 내역</a:t>
            </a:r>
            <a:r>
              <a:rPr lang="en-US" altLang="ko-KR" sz="1200" dirty="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입고날짜</a:t>
            </a:r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입고수량 </a:t>
            </a:r>
            <a:r>
              <a:rPr lang="en-US" altLang="ko-KR" sz="1200" dirty="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신청자</a:t>
            </a:r>
            <a:r>
              <a:rPr lang="en-US" altLang="ko-KR" sz="1200" dirty="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  <a:r>
              <a:rPr lang="ko-KR" altLang="en-US" sz="1200" dirty="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남긴다</a:t>
            </a:r>
            <a:r>
              <a:rPr lang="en-US" altLang="ko-KR" sz="1200" dirty="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200" dirty="0">
              <a:solidFill>
                <a:srgbClr val="FFFF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 startAt="2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CC5A1BA-1E92-4A3C-ACF9-998CB4E1D8BD}"/>
              </a:ext>
            </a:extLst>
          </p:cNvPr>
          <p:cNvSpPr/>
          <p:nvPr/>
        </p:nvSpPr>
        <p:spPr>
          <a:xfrm>
            <a:off x="6790159" y="260648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EC4623-E8C4-4EDC-B0C4-6638B97FD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0" y="2622898"/>
            <a:ext cx="8573684" cy="4043598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30AF856-4EEA-4FBB-B26C-8C368CE1A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472" y="817934"/>
            <a:ext cx="3269225" cy="4790994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91AF421E-5718-46F9-B559-FAA8EC9B26A0}"/>
              </a:ext>
            </a:extLst>
          </p:cNvPr>
          <p:cNvSpPr/>
          <p:nvPr/>
        </p:nvSpPr>
        <p:spPr>
          <a:xfrm>
            <a:off x="139190" y="532027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6FEA9EB-AC1C-41F1-A676-D8892B0ECB24}"/>
              </a:ext>
            </a:extLst>
          </p:cNvPr>
          <p:cNvSpPr/>
          <p:nvPr/>
        </p:nvSpPr>
        <p:spPr>
          <a:xfrm>
            <a:off x="3306189" y="512903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E024DD1-EAD9-4EDF-B4E4-1728B863604D}"/>
              </a:ext>
            </a:extLst>
          </p:cNvPr>
          <p:cNvSpPr/>
          <p:nvPr/>
        </p:nvSpPr>
        <p:spPr>
          <a:xfrm>
            <a:off x="9121059" y="282331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BFC25DC-DB92-4C1D-90A1-5FA3B306FEB8}"/>
              </a:ext>
            </a:extLst>
          </p:cNvPr>
          <p:cNvSpPr/>
          <p:nvPr/>
        </p:nvSpPr>
        <p:spPr>
          <a:xfrm>
            <a:off x="9121059" y="227621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F6506A1-CC37-4EA6-BF15-1EF12EB3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007" y="2950721"/>
            <a:ext cx="2662570" cy="3009375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9B9D4CE-4E1B-4F22-AE4E-3263FE500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007" y="213697"/>
            <a:ext cx="1910418" cy="2584034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0662E66D-83BA-4880-A1AC-7FAA01372FBF}"/>
              </a:ext>
            </a:extLst>
          </p:cNvPr>
          <p:cNvSpPr/>
          <p:nvPr/>
        </p:nvSpPr>
        <p:spPr>
          <a:xfrm>
            <a:off x="6301846" y="213698"/>
            <a:ext cx="1651529" cy="4741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4E841A-F53A-40DC-ACD3-5B303AEB8976}"/>
              </a:ext>
            </a:extLst>
          </p:cNvPr>
          <p:cNvSpPr/>
          <p:nvPr/>
        </p:nvSpPr>
        <p:spPr>
          <a:xfrm>
            <a:off x="6194087" y="2158032"/>
            <a:ext cx="844888" cy="5728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0175B98-EEB5-41B4-929B-F1D8EB838E6B}"/>
              </a:ext>
            </a:extLst>
          </p:cNvPr>
          <p:cNvSpPr/>
          <p:nvPr/>
        </p:nvSpPr>
        <p:spPr>
          <a:xfrm>
            <a:off x="9121059" y="393072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B92C61-4493-4791-8646-3BEB869EA029}"/>
              </a:ext>
            </a:extLst>
          </p:cNvPr>
          <p:cNvSpPr/>
          <p:nvPr/>
        </p:nvSpPr>
        <p:spPr>
          <a:xfrm>
            <a:off x="6800723" y="4407526"/>
            <a:ext cx="1333499" cy="34418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C78351E-BBE3-427F-A5CE-EBA7BD7C4C7C}"/>
              </a:ext>
            </a:extLst>
          </p:cNvPr>
          <p:cNvSpPr/>
          <p:nvPr/>
        </p:nvSpPr>
        <p:spPr>
          <a:xfrm>
            <a:off x="6112618" y="5366393"/>
            <a:ext cx="1072562" cy="61275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5DE71808-62F7-4207-94D9-8828879C1BEB}"/>
              </a:ext>
            </a:extLst>
          </p:cNvPr>
          <p:cNvCxnSpPr>
            <a:cxnSpLocks/>
            <a:stCxn id="50" idx="6"/>
            <a:endCxn id="75" idx="1"/>
          </p:cNvCxnSpPr>
          <p:nvPr/>
        </p:nvCxnSpPr>
        <p:spPr>
          <a:xfrm flipV="1">
            <a:off x="3497431" y="450749"/>
            <a:ext cx="2804415" cy="4773909"/>
          </a:xfrm>
          <a:prstGeom prst="bentConnector3">
            <a:avLst>
              <a:gd name="adj1" fmla="val 52378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E3FB69C-532A-42E3-81AE-3356AE66CFE7}"/>
              </a:ext>
            </a:extLst>
          </p:cNvPr>
          <p:cNvCxnSpPr>
            <a:cxnSpLocks/>
            <a:stCxn id="50" idx="6"/>
            <a:endCxn id="35" idx="1"/>
          </p:cNvCxnSpPr>
          <p:nvPr/>
        </p:nvCxnSpPr>
        <p:spPr>
          <a:xfrm flipV="1">
            <a:off x="3497431" y="4455409"/>
            <a:ext cx="2633576" cy="769249"/>
          </a:xfrm>
          <a:prstGeom prst="bentConnector3">
            <a:avLst>
              <a:gd name="adj1" fmla="val 55787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2588AD92-1388-453F-84EF-70A49D075CF0}"/>
              </a:ext>
            </a:extLst>
          </p:cNvPr>
          <p:cNvSpPr/>
          <p:nvPr/>
        </p:nvSpPr>
        <p:spPr>
          <a:xfrm>
            <a:off x="5452998" y="338637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6C42A7A-A34D-49A0-8674-9188FCE9E755}"/>
              </a:ext>
            </a:extLst>
          </p:cNvPr>
          <p:cNvSpPr/>
          <p:nvPr/>
        </p:nvSpPr>
        <p:spPr>
          <a:xfrm>
            <a:off x="5452998" y="4365884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AFB1436-259E-49EE-9158-65CA8C663D5A}"/>
              </a:ext>
            </a:extLst>
          </p:cNvPr>
          <p:cNvSpPr/>
          <p:nvPr/>
        </p:nvSpPr>
        <p:spPr>
          <a:xfrm>
            <a:off x="9121059" y="4298133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E667E74-A573-481E-A564-FDCFA1D79E05}"/>
              </a:ext>
            </a:extLst>
          </p:cNvPr>
          <p:cNvSpPr/>
          <p:nvPr/>
        </p:nvSpPr>
        <p:spPr>
          <a:xfrm>
            <a:off x="9121059" y="4639613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A4AF12C-05DD-4DB7-9332-866958765099}"/>
              </a:ext>
            </a:extLst>
          </p:cNvPr>
          <p:cNvCxnSpPr>
            <a:cxnSpLocks/>
            <a:stCxn id="21" idx="1"/>
            <a:endCxn id="25" idx="2"/>
          </p:cNvCxnSpPr>
          <p:nvPr/>
        </p:nvCxnSpPr>
        <p:spPr>
          <a:xfrm rot="10800000">
            <a:off x="2694086" y="5608929"/>
            <a:ext cx="5383115" cy="874423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4251A4-5D0C-4B3E-ACE7-A7EC4907DE83}"/>
              </a:ext>
            </a:extLst>
          </p:cNvPr>
          <p:cNvSpPr/>
          <p:nvPr/>
        </p:nvSpPr>
        <p:spPr>
          <a:xfrm>
            <a:off x="8077200" y="6337300"/>
            <a:ext cx="514350" cy="292101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1D1C2E9-DEAC-4A2E-8DA8-F0E6223510D5}"/>
              </a:ext>
            </a:extLst>
          </p:cNvPr>
          <p:cNvSpPr/>
          <p:nvPr/>
        </p:nvSpPr>
        <p:spPr>
          <a:xfrm>
            <a:off x="8013972" y="627162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8734610-110B-4415-8824-09878DD6B446}"/>
              </a:ext>
            </a:extLst>
          </p:cNvPr>
          <p:cNvSpPr/>
          <p:nvPr/>
        </p:nvSpPr>
        <p:spPr>
          <a:xfrm>
            <a:off x="1056834" y="424838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287AE60-01CF-4C87-91FE-0E1308CC039E}"/>
              </a:ext>
            </a:extLst>
          </p:cNvPr>
          <p:cNvSpPr/>
          <p:nvPr/>
        </p:nvSpPr>
        <p:spPr>
          <a:xfrm>
            <a:off x="9121059" y="337774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05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재고마감</a:t>
            </a:r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(stock/list.html)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99232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3-2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자재출고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재고마감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8179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0" y="968082"/>
            <a:ext cx="29908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자재목록 테이블의 현재 재고금액과 품목코드 정보를 리포트 테이블에 저장한다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재고마감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버튼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confirm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통해 확인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메시지 출력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확인 선택 시 전체 자재목록의 재고금액과 품목코드 정보가 리포트 테이블에 저장된다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재고마감은 하루에 한번만 가능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한번 진행 시 재고마감 버튼이 사라지고 다음 날 다시 출력된다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.)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EEEF740-54AC-4AE7-BA7E-387CD7A3B4D3}"/>
              </a:ext>
            </a:extLst>
          </p:cNvPr>
          <p:cNvSpPr/>
          <p:nvPr/>
        </p:nvSpPr>
        <p:spPr>
          <a:xfrm>
            <a:off x="9128847" y="227842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B5FD1F-017A-4B93-A440-06A03474A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46" y="918082"/>
            <a:ext cx="8067306" cy="3807375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090DEE-C134-42ED-BEDC-E33716A9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46" y="4764433"/>
            <a:ext cx="8067306" cy="2049625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1CDEF3-2B22-4989-9A05-7C45AE39B65C}"/>
              </a:ext>
            </a:extLst>
          </p:cNvPr>
          <p:cNvSpPr/>
          <p:nvPr/>
        </p:nvSpPr>
        <p:spPr>
          <a:xfrm>
            <a:off x="7000875" y="6548711"/>
            <a:ext cx="1424651" cy="265347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F39AD8-0221-478A-9386-46A31E5A2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962" y="1766969"/>
            <a:ext cx="2645344" cy="8309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8A4F2D-294E-40C9-8D29-D692AB130D8B}"/>
              </a:ext>
            </a:extLst>
          </p:cNvPr>
          <p:cNvSpPr/>
          <p:nvPr/>
        </p:nvSpPr>
        <p:spPr>
          <a:xfrm>
            <a:off x="3310961" y="1766969"/>
            <a:ext cx="2645344" cy="821355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B900578-0563-4759-B6F1-09C71B7F3E66}"/>
              </a:ext>
            </a:extLst>
          </p:cNvPr>
          <p:cNvSpPr/>
          <p:nvPr/>
        </p:nvSpPr>
        <p:spPr>
          <a:xfrm>
            <a:off x="4909181" y="2268904"/>
            <a:ext cx="184781" cy="18265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E96AF3-8AFF-4EED-8E55-4B66313169EE}"/>
              </a:ext>
            </a:extLst>
          </p:cNvPr>
          <p:cNvSpPr/>
          <p:nvPr/>
        </p:nvSpPr>
        <p:spPr>
          <a:xfrm>
            <a:off x="7000874" y="4443746"/>
            <a:ext cx="1424651" cy="265347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CF17DC5-19A9-41F2-80E3-2FFE03011098}"/>
              </a:ext>
            </a:extLst>
          </p:cNvPr>
          <p:cNvSpPr/>
          <p:nvPr/>
        </p:nvSpPr>
        <p:spPr>
          <a:xfrm>
            <a:off x="7795256" y="4367109"/>
            <a:ext cx="184781" cy="18265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BCD3C30-3B19-4460-9724-106F6AB1891F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7713200" y="4709093"/>
            <a:ext cx="1" cy="1839618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A424C498-407C-45F7-8584-FA8A476A45C2}"/>
              </a:ext>
            </a:extLst>
          </p:cNvPr>
          <p:cNvSpPr/>
          <p:nvPr/>
        </p:nvSpPr>
        <p:spPr>
          <a:xfrm>
            <a:off x="9309375" y="2282722"/>
            <a:ext cx="184781" cy="18265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346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B4E0669-4A5F-4177-B816-5E94C4B8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46" y="918082"/>
            <a:ext cx="8067306" cy="3807375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21768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리포트</a:t>
            </a:r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(stock/list.html)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70218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3-2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자재출고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리포트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8179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0" y="968082"/>
            <a:ext cx="29908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 품목코드의 재고금액 값을 월 단위로 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Line Chart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 하여 출력한다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라디오 버튼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ajax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사용하여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모달에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자동으로 값을 입력한다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리포트 버튼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모달이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활성화된다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년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월 값 선택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확인 버튼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선택한 품목코드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년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월 값에 대한  재고금액 값이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Line Chart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로 그려진다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28600" indent="-228600">
              <a:buAutoNum type="arabicPeriod"/>
            </a:pPr>
            <a:endParaRPr lang="en-US" altLang="ko-KR" sz="1200" b="1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B892F1-D5B0-446E-85B6-67C0CAC95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48" y="3864813"/>
            <a:ext cx="2640136" cy="2915042"/>
          </a:xfrm>
          <a:prstGeom prst="rect">
            <a:avLst/>
          </a:prstGeom>
          <a:ln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DC3589-8291-4E4C-8B05-BB34BE774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709" y="3854303"/>
            <a:ext cx="3107689" cy="2936061"/>
          </a:xfrm>
          <a:prstGeom prst="rect">
            <a:avLst/>
          </a:prstGeom>
          <a:ln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F9CC2EF-8EBA-45B5-B910-047DB38C6684}"/>
              </a:ext>
            </a:extLst>
          </p:cNvPr>
          <p:cNvSpPr/>
          <p:nvPr/>
        </p:nvSpPr>
        <p:spPr>
          <a:xfrm>
            <a:off x="405846" y="320370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B850721-00DC-44DD-9ED4-4E898D2FA447}"/>
              </a:ext>
            </a:extLst>
          </p:cNvPr>
          <p:cNvSpPr/>
          <p:nvPr/>
        </p:nvSpPr>
        <p:spPr>
          <a:xfrm>
            <a:off x="552728" y="417701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61E8D33-C6E4-4179-AFAE-746A5E3EF675}"/>
              </a:ext>
            </a:extLst>
          </p:cNvPr>
          <p:cNvSpPr/>
          <p:nvPr/>
        </p:nvSpPr>
        <p:spPr>
          <a:xfrm>
            <a:off x="1346267" y="417701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75AC1-FB75-4AC9-83DD-4F440411C68E}"/>
              </a:ext>
            </a:extLst>
          </p:cNvPr>
          <p:cNvSpPr/>
          <p:nvPr/>
        </p:nvSpPr>
        <p:spPr>
          <a:xfrm>
            <a:off x="6964822" y="434920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5589184-9356-412E-8470-650ACDB41D93}"/>
              </a:ext>
            </a:extLst>
          </p:cNvPr>
          <p:cNvSpPr/>
          <p:nvPr/>
        </p:nvSpPr>
        <p:spPr>
          <a:xfrm>
            <a:off x="9118352" y="229612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3525808-CB45-40EB-8FC3-F9A1AACC294F}"/>
              </a:ext>
            </a:extLst>
          </p:cNvPr>
          <p:cNvSpPr/>
          <p:nvPr/>
        </p:nvSpPr>
        <p:spPr>
          <a:xfrm>
            <a:off x="9118352" y="284894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E71FB0-D797-4B93-99C0-6DA698062316}"/>
              </a:ext>
            </a:extLst>
          </p:cNvPr>
          <p:cNvSpPr/>
          <p:nvPr/>
        </p:nvSpPr>
        <p:spPr>
          <a:xfrm>
            <a:off x="9118352" y="336750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2362023-8DA5-4DAD-91EF-C999BAAA9E27}"/>
              </a:ext>
            </a:extLst>
          </p:cNvPr>
          <p:cNvSpPr/>
          <p:nvPr/>
        </p:nvSpPr>
        <p:spPr>
          <a:xfrm>
            <a:off x="9118352" y="375689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DC729A6-B32A-461C-BE00-5B257F35465A}"/>
              </a:ext>
            </a:extLst>
          </p:cNvPr>
          <p:cNvCxnSpPr>
            <a:cxnSpLocks/>
            <a:stCxn id="21" idx="3"/>
            <a:endCxn id="19" idx="1"/>
          </p:cNvCxnSpPr>
          <p:nvPr/>
        </p:nvCxnSpPr>
        <p:spPr>
          <a:xfrm>
            <a:off x="3114676" y="5473694"/>
            <a:ext cx="726226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0EA491-7D21-464F-985B-81B176EFF722}"/>
              </a:ext>
            </a:extLst>
          </p:cNvPr>
          <p:cNvSpPr/>
          <p:nvPr/>
        </p:nvSpPr>
        <p:spPr>
          <a:xfrm>
            <a:off x="3840902" y="4584694"/>
            <a:ext cx="2836123" cy="177799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A3F90D-9C37-43EE-A523-8D544269FC07}"/>
              </a:ext>
            </a:extLst>
          </p:cNvPr>
          <p:cNvSpPr/>
          <p:nvPr/>
        </p:nvSpPr>
        <p:spPr>
          <a:xfrm>
            <a:off x="714376" y="4584694"/>
            <a:ext cx="2400300" cy="177799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322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027225F-CF51-45BA-8EF2-CA610351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46" y="918082"/>
            <a:ext cx="8067306" cy="3807375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상세보기기능 </a:t>
            </a:r>
            <a:endParaRPr lang="en-US" altLang="ko-KR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25389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3-2</a:t>
            </a:r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자재출고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자재정보 상세보기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자재의 상세정보를 확인할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상세정보에 대해 모두 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68C78AB-532B-4FCE-9558-0D573248F461}"/>
              </a:ext>
            </a:extLst>
          </p:cNvPr>
          <p:cNvSpPr/>
          <p:nvPr/>
        </p:nvSpPr>
        <p:spPr>
          <a:xfrm>
            <a:off x="733425" y="3208081"/>
            <a:ext cx="962025" cy="220920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B4AE97E-78FA-4A3E-9F52-AB44BC3BCF58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695450" y="3318541"/>
            <a:ext cx="1561753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9F006D4-840C-40B1-B7F5-E53E9DA8C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203" y="712989"/>
            <a:ext cx="5445049" cy="5856142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439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5804402" y="334783"/>
            <a:ext cx="5530703" cy="6246627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404026" y="2948548"/>
            <a:ext cx="3334503" cy="96090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CONTENTS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684EDF-B457-46F4-B56C-4FED7B3DDF4A}"/>
              </a:ext>
            </a:extLst>
          </p:cNvPr>
          <p:cNvGrpSpPr/>
          <p:nvPr/>
        </p:nvGrpSpPr>
        <p:grpSpPr>
          <a:xfrm>
            <a:off x="6096000" y="2450442"/>
            <a:ext cx="2758191" cy="2015308"/>
            <a:chOff x="6096000" y="2702165"/>
            <a:chExt cx="2758191" cy="20153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2BDE6A-2D54-4601-B5D0-EEA096717A87}"/>
                </a:ext>
              </a:extLst>
            </p:cNvPr>
            <p:cNvSpPr txBox="1"/>
            <p:nvPr/>
          </p:nvSpPr>
          <p:spPr>
            <a:xfrm>
              <a:off x="6096000" y="2702165"/>
              <a:ext cx="2746970" cy="33855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01 </a:t>
              </a:r>
              <a:r>
                <a:rPr lang="ko-KR" altLang="en-US" sz="160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60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ko-KR" altLang="en-US" sz="1600">
                  <a:solidFill>
                    <a:schemeClr val="bg1"/>
                  </a:solidFill>
                  <a:latin typeface="넥슨Lv1고딕" panose="00000500000000000000" charset="-127"/>
                  <a:ea typeface="넥슨Lv1고딕" panose="00000500000000000000" charset="-127"/>
                </a:rPr>
                <a:t>조달 관리</a:t>
              </a:r>
              <a:endParaRPr lang="en-US" altLang="ko-KR" sz="1600" dirty="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438D88-528A-49F2-AA52-A303FEA3B02A}"/>
                </a:ext>
              </a:extLst>
            </p:cNvPr>
            <p:cNvSpPr txBox="1"/>
            <p:nvPr/>
          </p:nvSpPr>
          <p:spPr>
            <a:xfrm>
              <a:off x="6096000" y="3255641"/>
              <a:ext cx="2748573" cy="33855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02 </a:t>
              </a:r>
              <a:r>
                <a:rPr lang="ko-KR" altLang="en-US" sz="160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60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ko-KR" altLang="en-US" sz="1600">
                  <a:solidFill>
                    <a:schemeClr val="bg1"/>
                  </a:solidFill>
                  <a:latin typeface="넥슨Lv1고딕" panose="00000500000000000000" charset="-127"/>
                  <a:ea typeface="넥슨Lv1고딕" panose="00000500000000000000" charset="-127"/>
                </a:rPr>
                <a:t>발주 관리</a:t>
              </a:r>
              <a:endParaRPr lang="en-US" altLang="ko-KR" sz="1600" dirty="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57ED4E-4C46-4BCA-9297-1AA6524176F1}"/>
                </a:ext>
              </a:extLst>
            </p:cNvPr>
            <p:cNvSpPr txBox="1"/>
            <p:nvPr/>
          </p:nvSpPr>
          <p:spPr>
            <a:xfrm>
              <a:off x="6096000" y="3817280"/>
              <a:ext cx="2748573" cy="33855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03 </a:t>
              </a:r>
              <a:r>
                <a:rPr lang="ko-KR" altLang="en-US" sz="160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60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ko-KR" altLang="en-US" sz="1600" i="0">
                  <a:solidFill>
                    <a:schemeClr val="bg1"/>
                  </a:solidFill>
                  <a:effectLst/>
                  <a:latin typeface="넥슨Lv1고딕" panose="00000500000000000000" charset="-127"/>
                  <a:ea typeface="넥슨Lv1고딕" panose="00000500000000000000" charset="-127"/>
                </a:rPr>
                <a:t>자재 관리</a:t>
              </a:r>
              <a:endParaRPr lang="en-US" altLang="ko-KR" sz="1600" dirty="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5C8524-0196-48D9-9C3C-2CB40886345A}"/>
                </a:ext>
              </a:extLst>
            </p:cNvPr>
            <p:cNvSpPr txBox="1"/>
            <p:nvPr/>
          </p:nvSpPr>
          <p:spPr>
            <a:xfrm>
              <a:off x="6096000" y="4378919"/>
              <a:ext cx="2758191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04 </a:t>
              </a:r>
              <a:r>
                <a:rPr lang="ko-KR" altLang="en-US" sz="160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60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ko-KR" altLang="en-US" sz="1600">
                  <a:solidFill>
                    <a:schemeClr val="bg1"/>
                  </a:solidFill>
                  <a:latin typeface="넥슨Lv1고딕" panose="00000500000000000000" charset="-127"/>
                  <a:ea typeface="넥슨Lv1고딕" panose="00000500000000000000" charset="-127"/>
                </a:rPr>
                <a:t>보안 정책</a:t>
              </a:r>
              <a:endParaRPr lang="en-US" altLang="ko-KR" sz="1600" dirty="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526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EBA2D5C-9999-4687-8DEC-F1A2AB1DB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46" y="918082"/>
            <a:ext cx="8067306" cy="3807375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수정기능 </a:t>
            </a:r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(stock/modify.html)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783900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</a:t>
            </a:r>
            <a:r>
              <a:rPr lang="en-US" altLang="ko-KR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-2 </a:t>
            </a:r>
            <a:r>
              <a:rPr lang="ko-KR" altLang="en-US" sz="2400" i="0" dirty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자재관리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 err="1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자재출고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자재정보 상세보기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수정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삭제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618417"/>
            <a:ext cx="29908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자재의 상세정보 내용을 수정할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수정불가항목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 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입고수량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출고수량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공급단가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텍스트수정가능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3.  select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box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수정가능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수정전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값이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보여짐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select box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다른 값 </a:t>
            </a:r>
            <a:r>
              <a:rPr lang="ko-KR" altLang="en-US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선택시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 dirty="0" err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반영됨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.) </a:t>
            </a: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4.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삭제기능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alert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을 통해 확인 선택 시 해당 자재가 목록에서 삭제됨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EB5F827-83A2-443B-8903-A4929848862D}"/>
              </a:ext>
            </a:extLst>
          </p:cNvPr>
          <p:cNvSpPr/>
          <p:nvPr/>
        </p:nvSpPr>
        <p:spPr>
          <a:xfrm>
            <a:off x="9125253" y="25580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32551D-26C6-41D5-B702-C4EAF24106DA}"/>
              </a:ext>
            </a:extLst>
          </p:cNvPr>
          <p:cNvSpPr/>
          <p:nvPr/>
        </p:nvSpPr>
        <p:spPr>
          <a:xfrm>
            <a:off x="9125253" y="310570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A75624E-941D-448E-96C9-9727F10AED8E}"/>
              </a:ext>
            </a:extLst>
          </p:cNvPr>
          <p:cNvSpPr/>
          <p:nvPr/>
        </p:nvSpPr>
        <p:spPr>
          <a:xfrm>
            <a:off x="9125253" y="347492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3A502-66A4-46A6-9AC4-D12DF5139167}"/>
              </a:ext>
            </a:extLst>
          </p:cNvPr>
          <p:cNvSpPr txBox="1"/>
          <p:nvPr/>
        </p:nvSpPr>
        <p:spPr>
          <a:xfrm>
            <a:off x="9061960" y="997356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삭제기능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(html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파일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x)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5249822-ECB0-45B1-9FE9-BE03BE793F94}"/>
              </a:ext>
            </a:extLst>
          </p:cNvPr>
          <p:cNvSpPr/>
          <p:nvPr/>
        </p:nvSpPr>
        <p:spPr>
          <a:xfrm>
            <a:off x="9125253" y="438327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728026C-1F8E-40D0-A306-B0E9BE418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203" y="712989"/>
            <a:ext cx="5445049" cy="5856142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41960F61-871C-4EDF-B942-5F4EAC0778F1}"/>
              </a:ext>
            </a:extLst>
          </p:cNvPr>
          <p:cNvCxnSpPr>
            <a:cxnSpLocks/>
            <a:stCxn id="36" idx="1"/>
            <a:endCxn id="55" idx="2"/>
          </p:cNvCxnSpPr>
          <p:nvPr/>
        </p:nvCxnSpPr>
        <p:spPr>
          <a:xfrm rot="10800000">
            <a:off x="2448671" y="6020251"/>
            <a:ext cx="843568" cy="345444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1BD5A5-981B-4950-A544-843F28F4B8B3}"/>
              </a:ext>
            </a:extLst>
          </p:cNvPr>
          <p:cNvSpPr/>
          <p:nvPr/>
        </p:nvSpPr>
        <p:spPr>
          <a:xfrm>
            <a:off x="3292239" y="6199098"/>
            <a:ext cx="454138" cy="333193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B33DA26-AC49-465A-9000-8A35E2A78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203" y="5793369"/>
            <a:ext cx="3578979" cy="1072117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5D2AFCE9-D4F7-44CD-8247-D1AFF8BEB624}"/>
              </a:ext>
            </a:extLst>
          </p:cNvPr>
          <p:cNvSpPr/>
          <p:nvPr/>
        </p:nvSpPr>
        <p:spPr>
          <a:xfrm>
            <a:off x="4253254" y="6226278"/>
            <a:ext cx="454138" cy="2788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68708D2-AC29-4CA0-BCD8-837D67964691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4707392" y="6365695"/>
            <a:ext cx="56681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412FBCF0-CE52-426C-8769-677B7B06E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464" y="1379475"/>
            <a:ext cx="4416413" cy="4640776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id="{06B46065-8D79-4931-81F3-052BA388FC04}"/>
              </a:ext>
            </a:extLst>
          </p:cNvPr>
          <p:cNvSpPr/>
          <p:nvPr/>
        </p:nvSpPr>
        <p:spPr>
          <a:xfrm>
            <a:off x="144843" y="183642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A017A19-661C-415E-928E-2E5D75F20F70}"/>
              </a:ext>
            </a:extLst>
          </p:cNvPr>
          <p:cNvSpPr/>
          <p:nvPr/>
        </p:nvSpPr>
        <p:spPr>
          <a:xfrm>
            <a:off x="150716" y="233379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42A5C00-8A95-48F2-A4A0-E9F03C7D124D}"/>
              </a:ext>
            </a:extLst>
          </p:cNvPr>
          <p:cNvSpPr/>
          <p:nvPr/>
        </p:nvSpPr>
        <p:spPr>
          <a:xfrm>
            <a:off x="144843" y="310742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5161143-82EC-42C7-ABD9-FD758E6CD870}"/>
              </a:ext>
            </a:extLst>
          </p:cNvPr>
          <p:cNvSpPr/>
          <p:nvPr/>
        </p:nvSpPr>
        <p:spPr>
          <a:xfrm>
            <a:off x="4170462" y="613226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130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223651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보안정책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04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917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5448846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71AE91-9BA5-4EEC-8285-88EFC1B3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46" y="953956"/>
            <a:ext cx="1733550" cy="20002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E79F85C-41C6-4B60-97E7-2E216DEE463C}"/>
              </a:ext>
            </a:extLst>
          </p:cNvPr>
          <p:cNvSpPr/>
          <p:nvPr/>
        </p:nvSpPr>
        <p:spPr>
          <a:xfrm>
            <a:off x="519946" y="516946"/>
            <a:ext cx="1733550" cy="431569"/>
          </a:xfrm>
          <a:prstGeom prst="rect">
            <a:avLst/>
          </a:prstGeom>
          <a:solidFill>
            <a:schemeClr val="bg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자재담당자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680E2D-6093-4621-B193-175F83012DA5}"/>
              </a:ext>
            </a:extLst>
          </p:cNvPr>
          <p:cNvSpPr/>
          <p:nvPr/>
        </p:nvSpPr>
        <p:spPr>
          <a:xfrm>
            <a:off x="3158139" y="516946"/>
            <a:ext cx="1733550" cy="431569"/>
          </a:xfrm>
          <a:prstGeom prst="rect">
            <a:avLst/>
          </a:prstGeom>
          <a:solidFill>
            <a:schemeClr val="bg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발주담당자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AF1F3C-390C-4E57-9D54-6C0FC4B6D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901" y="958718"/>
            <a:ext cx="1728788" cy="19962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CEBD80-5BDD-41F1-BDE2-B5B88B0E3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46" y="3921381"/>
            <a:ext cx="1724025" cy="15621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7A4C60-93DB-4026-BF5F-FC9B7CEB15CF}"/>
              </a:ext>
            </a:extLst>
          </p:cNvPr>
          <p:cNvSpPr/>
          <p:nvPr/>
        </p:nvSpPr>
        <p:spPr>
          <a:xfrm>
            <a:off x="519946" y="3489812"/>
            <a:ext cx="1733550" cy="431569"/>
          </a:xfrm>
          <a:prstGeom prst="rect">
            <a:avLst/>
          </a:prstGeom>
          <a:solidFill>
            <a:schemeClr val="bg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조달담당자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0641CC3-08F4-4156-B304-CE69DD6D6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902" y="3921704"/>
            <a:ext cx="1724025" cy="24193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3D965E-FDF6-4B57-B45F-29F29050DE1F}"/>
              </a:ext>
            </a:extLst>
          </p:cNvPr>
          <p:cNvSpPr/>
          <p:nvPr/>
        </p:nvSpPr>
        <p:spPr>
          <a:xfrm>
            <a:off x="3158139" y="3489812"/>
            <a:ext cx="1733550" cy="431569"/>
          </a:xfrm>
          <a:prstGeom prst="rect">
            <a:avLst/>
          </a:prstGeom>
          <a:solidFill>
            <a:schemeClr val="bg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ADMIN</a:t>
            </a:r>
            <a:endParaRPr lang="ko-KR" altLang="en-US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777B05-310F-4F5A-8677-F4CF146A0706}"/>
              </a:ext>
            </a:extLst>
          </p:cNvPr>
          <p:cNvSpPr txBox="1"/>
          <p:nvPr/>
        </p:nvSpPr>
        <p:spPr>
          <a:xfrm>
            <a:off x="6096000" y="958718"/>
            <a:ext cx="5679760" cy="22307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부서별로 </a:t>
            </a:r>
            <a:endParaRPr lang="en-US" altLang="ko-KR" sz="3200" spc="60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메뉴에 대한</a:t>
            </a:r>
            <a:r>
              <a:rPr lang="en-US" altLang="ko-KR" sz="32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32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접근 권한을 </a:t>
            </a:r>
            <a:endParaRPr lang="en-US" altLang="ko-KR" sz="3200" spc="60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다르게 설정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8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207941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조달 관리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01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05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5448846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DAB02-A6BC-4B00-A168-CCC96760887F}"/>
              </a:ext>
            </a:extLst>
          </p:cNvPr>
          <p:cNvSpPr txBox="1"/>
          <p:nvPr/>
        </p:nvSpPr>
        <p:spPr>
          <a:xfrm>
            <a:off x="6700978" y="2004540"/>
            <a:ext cx="4389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 별로 세부 항목에 대한 정보를 등록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관리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6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734F3-BC05-4467-BD3A-CA5672615C7C}"/>
              </a:ext>
            </a:extLst>
          </p:cNvPr>
          <p:cNvSpPr txBox="1"/>
          <p:nvPr/>
        </p:nvSpPr>
        <p:spPr>
          <a:xfrm>
            <a:off x="6700978" y="1419169"/>
            <a:ext cx="254108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01 </a:t>
            </a:r>
            <a:r>
              <a:rPr lang="ko-KR" altLang="en-US" sz="32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 관리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1D162-8697-4789-8AAD-F9E53D5C8ED6}"/>
              </a:ext>
            </a:extLst>
          </p:cNvPr>
          <p:cNvSpPr txBox="1"/>
          <p:nvPr/>
        </p:nvSpPr>
        <p:spPr>
          <a:xfrm>
            <a:off x="6700978" y="3518252"/>
            <a:ext cx="4389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완료된 거래 계약에 대해 등록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관리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6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636C1A-9CBB-404B-9362-685BAA044718}"/>
              </a:ext>
            </a:extLst>
          </p:cNvPr>
          <p:cNvSpPr txBox="1"/>
          <p:nvPr/>
        </p:nvSpPr>
        <p:spPr>
          <a:xfrm>
            <a:off x="6700978" y="2932881"/>
            <a:ext cx="254589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02 </a:t>
            </a:r>
            <a:r>
              <a:rPr lang="ko-KR" altLang="en-US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 관리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6700978" y="5031964"/>
            <a:ext cx="4389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 계획을 등록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관리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6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32C70-C2C4-4A73-B465-AF29EE056F4F}"/>
              </a:ext>
            </a:extLst>
          </p:cNvPr>
          <p:cNvSpPr txBox="1"/>
          <p:nvPr/>
        </p:nvSpPr>
        <p:spPr>
          <a:xfrm>
            <a:off x="6700978" y="4446593"/>
            <a:ext cx="3321743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03 </a:t>
            </a:r>
            <a:r>
              <a:rPr lang="ko-KR" altLang="en-US" sz="32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 관리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0DE50-1CFE-4E19-B859-5DF148F6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995" y="1018198"/>
            <a:ext cx="2438824" cy="49989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56B943-DDB5-4B29-AB05-0AAD13AD5D11}"/>
              </a:ext>
            </a:extLst>
          </p:cNvPr>
          <p:cNvSpPr/>
          <p:nvPr/>
        </p:nvSpPr>
        <p:spPr>
          <a:xfrm>
            <a:off x="1498995" y="1018198"/>
            <a:ext cx="2438824" cy="985746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903A93-1434-4A8D-BF11-16E380F195E8}"/>
              </a:ext>
            </a:extLst>
          </p:cNvPr>
          <p:cNvSpPr/>
          <p:nvPr/>
        </p:nvSpPr>
        <p:spPr>
          <a:xfrm>
            <a:off x="1498995" y="4045621"/>
            <a:ext cx="2438824" cy="1971491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927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검색기능 </a:t>
            </a:r>
            <a:r>
              <a:rPr lang="en-US" altLang="ko-KR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(product/list.html)</a:t>
            </a:r>
            <a:r>
              <a:rPr lang="ko-KR" altLang="en-US" sz="2000" dirty="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47082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1-1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품목관리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0B4E49-D2E8-450B-B472-CB416813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31622"/>
            <a:ext cx="8182651" cy="3911144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FE796F-63EC-44D7-A218-AF1E5AA8D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430" y="1183958"/>
            <a:ext cx="1492582" cy="1076324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CBCE2F-BA46-4240-ADF5-0A76C4613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329" y="1168662"/>
            <a:ext cx="1471612" cy="1177290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010B01-D10D-4599-B593-51E4FFB77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60" y="1183958"/>
            <a:ext cx="1530462" cy="646331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1B486E9-275F-4767-BC00-E8F6DF410CC1}"/>
              </a:ext>
            </a:extLst>
          </p:cNvPr>
          <p:cNvCxnSpPr>
            <a:cxnSpLocks/>
          </p:cNvCxnSpPr>
          <p:nvPr/>
        </p:nvCxnSpPr>
        <p:spPr>
          <a:xfrm flipV="1">
            <a:off x="3321033" y="2345953"/>
            <a:ext cx="1393843" cy="740147"/>
          </a:xfrm>
          <a:prstGeom prst="bentConnector3">
            <a:avLst>
              <a:gd name="adj1" fmla="val 99885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D890032-26F3-4B75-8E09-3FFA984AB452}"/>
              </a:ext>
            </a:extLst>
          </p:cNvPr>
          <p:cNvGrpSpPr/>
          <p:nvPr/>
        </p:nvGrpSpPr>
        <p:grpSpPr>
          <a:xfrm>
            <a:off x="1488457" y="2250757"/>
            <a:ext cx="1567264" cy="740093"/>
            <a:chOff x="1488457" y="2260282"/>
            <a:chExt cx="1567264" cy="740093"/>
          </a:xfrm>
        </p:grpSpPr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E4A51FB8-3EE9-4889-ABAC-874058AB510E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488457" y="2260282"/>
              <a:ext cx="1567264" cy="455744"/>
            </a:xfrm>
            <a:prstGeom prst="bentConnector2">
              <a:avLst/>
            </a:prstGeom>
            <a:ln w="38100">
              <a:solidFill>
                <a:srgbClr val="3349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531149A-1C19-4431-BA2E-3EFE2FB45FB1}"/>
                </a:ext>
              </a:extLst>
            </p:cNvPr>
            <p:cNvCxnSpPr>
              <a:cxnSpLocks/>
            </p:cNvCxnSpPr>
            <p:nvPr/>
          </p:nvCxnSpPr>
          <p:spPr>
            <a:xfrm>
              <a:off x="1504950" y="2716026"/>
              <a:ext cx="0" cy="284349"/>
            </a:xfrm>
            <a:prstGeom prst="line">
              <a:avLst/>
            </a:prstGeom>
            <a:ln w="38100">
              <a:solidFill>
                <a:srgbClr val="3349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7C6E0F6A-81E2-4FA9-A452-BF7EA72A1996}"/>
              </a:ext>
            </a:extLst>
          </p:cNvPr>
          <p:cNvSpPr/>
          <p:nvPr/>
        </p:nvSpPr>
        <p:spPr>
          <a:xfrm>
            <a:off x="857949" y="297529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일반검색을 통해 등록된 품목을 검색할 수 있다</a:t>
            </a:r>
            <a:r>
              <a:rPr lang="en-US" altLang="ko-KR" sz="12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대분류 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중분류 선택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 항목선택 </a:t>
            </a:r>
            <a:r>
              <a:rPr lang="en-US" altLang="ko-KR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    </a:t>
            </a:r>
            <a:r>
              <a:rPr lang="ko-KR" altLang="en-US" sz="1200" dirty="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키워드 입력</a:t>
            </a:r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 dirty="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857949" y="318105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307" y="242548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2146194" y="317152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8307" y="2776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10797391" y="2776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83" name="순서도: 연결자 82">
            <a:extLst>
              <a:ext uri="{FF2B5EF4-FFF2-40B4-BE49-F238E27FC236}">
                <a16:creationId xmlns:a16="http://schemas.microsoft.com/office/drawing/2014/main" id="{DD15B984-B74F-4D1F-983A-820D4D4344F6}"/>
              </a:ext>
            </a:extLst>
          </p:cNvPr>
          <p:cNvSpPr/>
          <p:nvPr/>
        </p:nvSpPr>
        <p:spPr>
          <a:xfrm>
            <a:off x="1427462" y="2893740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순서도: 연결자 83">
            <a:extLst>
              <a:ext uri="{FF2B5EF4-FFF2-40B4-BE49-F238E27FC236}">
                <a16:creationId xmlns:a16="http://schemas.microsoft.com/office/drawing/2014/main" id="{A33C0CE9-FD28-4776-8DC4-D11E63A3E2C3}"/>
              </a:ext>
            </a:extLst>
          </p:cNvPr>
          <p:cNvSpPr/>
          <p:nvPr/>
        </p:nvSpPr>
        <p:spPr>
          <a:xfrm>
            <a:off x="3287136" y="3008612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순서도: 연결자 84">
            <a:extLst>
              <a:ext uri="{FF2B5EF4-FFF2-40B4-BE49-F238E27FC236}">
                <a16:creationId xmlns:a16="http://schemas.microsoft.com/office/drawing/2014/main" id="{EBFE5048-E25B-4D08-B8A7-E30DEA388766}"/>
              </a:ext>
            </a:extLst>
          </p:cNvPr>
          <p:cNvSpPr/>
          <p:nvPr/>
        </p:nvSpPr>
        <p:spPr>
          <a:xfrm>
            <a:off x="1427462" y="3294807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201B5C6B-915D-4ECB-9449-6B59A13EEDD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689" y="1929495"/>
            <a:ext cx="1865172" cy="1020429"/>
          </a:xfrm>
          <a:prstGeom prst="bentConnector4">
            <a:avLst>
              <a:gd name="adj1" fmla="val -10242"/>
              <a:gd name="adj2" fmla="val 122402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306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등록기능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(product/register.html)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9920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1-1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품목등록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0B4E49-D2E8-450B-B472-CB416813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31622"/>
            <a:ext cx="8182651" cy="3911144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품목별로 품목분류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품목설명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첨부파일과 같은 세부 항목에 대한 정보를 입력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저장할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대분류 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중분류 선택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 선택시 품목코드 자동 생성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사용자 텍스트 입력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품목설명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첨부파일 찾기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이미지 선택시 미리보기 가능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및 삭제 후 재선택 가능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9717" y="260974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9717" y="297124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9119717" y="332019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8EAB30-268E-489D-BD3B-CA5E4A18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74" y="1037392"/>
            <a:ext cx="6479836" cy="4658558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33C1137-0084-4F67-ABED-E4D5D9A46860}"/>
              </a:ext>
            </a:extLst>
          </p:cNvPr>
          <p:cNvCxnSpPr>
            <a:cxnSpLocks/>
            <a:stCxn id="13" idx="1"/>
            <a:endCxn id="4" idx="2"/>
          </p:cNvCxnSpPr>
          <p:nvPr/>
        </p:nvCxnSpPr>
        <p:spPr>
          <a:xfrm rot="10800000">
            <a:off x="3470592" y="5695950"/>
            <a:ext cx="4625658" cy="414338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5E96E721-B0AF-4484-B187-9653E8C63188}"/>
              </a:ext>
            </a:extLst>
          </p:cNvPr>
          <p:cNvSpPr/>
          <p:nvPr/>
        </p:nvSpPr>
        <p:spPr>
          <a:xfrm>
            <a:off x="323695" y="152019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096250" y="6010275"/>
            <a:ext cx="419100" cy="200025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323695" y="210089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323695" y="261400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02479BA-C6B9-4528-BD4E-CDB3DE14CB77}"/>
              </a:ext>
            </a:extLst>
          </p:cNvPr>
          <p:cNvSpPr/>
          <p:nvPr/>
        </p:nvSpPr>
        <p:spPr>
          <a:xfrm>
            <a:off x="323695" y="490000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D09A8A2-6744-474F-8FFB-BDD2E949E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58" y="1802501"/>
            <a:ext cx="3527206" cy="1062038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0EB4547-C3F5-4BC6-B788-7979B86DBF6C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705350" y="1641164"/>
            <a:ext cx="2265311" cy="161337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B6D5C0-EF20-4251-83D9-684D2C7E04C4}"/>
              </a:ext>
            </a:extLst>
          </p:cNvPr>
          <p:cNvCxnSpPr>
            <a:cxnSpLocks/>
          </p:cNvCxnSpPr>
          <p:nvPr/>
        </p:nvCxnSpPr>
        <p:spPr>
          <a:xfrm flipH="1">
            <a:off x="1847850" y="2196518"/>
            <a:ext cx="3359208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71AC642E-E5E8-4D1D-9EFD-05320C813306}"/>
              </a:ext>
            </a:extLst>
          </p:cNvPr>
          <p:cNvSpPr/>
          <p:nvPr/>
        </p:nvSpPr>
        <p:spPr>
          <a:xfrm>
            <a:off x="9119717" y="388948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2313EA8-7F81-4B72-B656-71B0403A6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260" y="3462475"/>
            <a:ext cx="5036548" cy="1208050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6914958-363B-471F-AE0D-C4B1C39D386D}"/>
              </a:ext>
            </a:extLst>
          </p:cNvPr>
          <p:cNvCxnSpPr>
            <a:endCxn id="30" idx="1"/>
          </p:cNvCxnSpPr>
          <p:nvPr/>
        </p:nvCxnSpPr>
        <p:spPr>
          <a:xfrm rot="5400000" flipH="1" flipV="1">
            <a:off x="2892880" y="4173995"/>
            <a:ext cx="907874" cy="692885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0BCC3975-95DF-4535-BD98-1EF1D15AE4E0}"/>
              </a:ext>
            </a:extLst>
          </p:cNvPr>
          <p:cNvSpPr/>
          <p:nvPr/>
        </p:nvSpPr>
        <p:spPr>
          <a:xfrm>
            <a:off x="2933698" y="4926749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E1B5C86F-86D6-4EA3-A0BF-3F91D993A19C}"/>
              </a:ext>
            </a:extLst>
          </p:cNvPr>
          <p:cNvSpPr/>
          <p:nvPr/>
        </p:nvSpPr>
        <p:spPr>
          <a:xfrm>
            <a:off x="4637387" y="1566873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AD8BA87E-0011-4613-8506-A93970A3AAB6}"/>
              </a:ext>
            </a:extLst>
          </p:cNvPr>
          <p:cNvSpPr/>
          <p:nvPr/>
        </p:nvSpPr>
        <p:spPr>
          <a:xfrm>
            <a:off x="5165387" y="2128977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171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상세보기기능 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(product/read.html)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25363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1-1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품목정보 상세보기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0B4E49-D2E8-450B-B472-CB416813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31622"/>
            <a:ext cx="8182651" cy="3911144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품목의 상세정보를 확인할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상세정보에 대해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66774" y="4093905"/>
            <a:ext cx="1076325" cy="154245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B31A0E-3699-490E-8C1F-8A2D22DC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11" y="856417"/>
            <a:ext cx="5705475" cy="466514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6518C2-FE6B-4603-9253-F24E18DF2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111" y="5521559"/>
            <a:ext cx="5705474" cy="1280954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D092FB7-7B0A-4F97-8559-1A0D4438D028}"/>
              </a:ext>
            </a:extLst>
          </p:cNvPr>
          <p:cNvCxnSpPr>
            <a:stCxn id="13" idx="0"/>
          </p:cNvCxnSpPr>
          <p:nvPr/>
        </p:nvCxnSpPr>
        <p:spPr>
          <a:xfrm rot="5400000" flipH="1" flipV="1">
            <a:off x="823222" y="1839016"/>
            <a:ext cx="2836605" cy="1673174"/>
          </a:xfrm>
          <a:prstGeom prst="bentConnector3">
            <a:avLst>
              <a:gd name="adj1" fmla="val 100033"/>
            </a:avLst>
          </a:prstGeom>
          <a:ln w="38100">
            <a:solidFill>
              <a:srgbClr val="334971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56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5428</TotalTime>
  <Words>2393</Words>
  <Application>Microsoft Office PowerPoint</Application>
  <PresentationFormat>와이드스크린</PresentationFormat>
  <Paragraphs>583</Paragraphs>
  <Slides>42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넥슨Lv1고딕 Light</vt:lpstr>
      <vt:lpstr>넥슨Lv1고딕</vt:lpstr>
      <vt:lpstr>넥슨Lv1고딕 Bold</vt:lpstr>
      <vt:lpstr>Calibri Light</vt:lpstr>
      <vt:lpstr>Calibri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정 지훈</cp:lastModifiedBy>
  <cp:revision>365</cp:revision>
  <dcterms:created xsi:type="dcterms:W3CDTF">2017-12-08T06:13:01Z</dcterms:created>
  <dcterms:modified xsi:type="dcterms:W3CDTF">2022-11-10T02:59:01Z</dcterms:modified>
</cp:coreProperties>
</file>